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3" r:id="rId3"/>
    <p:sldId id="257" r:id="rId4"/>
    <p:sldId id="277" r:id="rId5"/>
    <p:sldId id="278" r:id="rId6"/>
    <p:sldId id="279" r:id="rId7"/>
    <p:sldId id="276" r:id="rId8"/>
    <p:sldId id="280" r:id="rId9"/>
    <p:sldId id="281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1" autoAdjust="0"/>
    <p:restoredTop sz="92515" autoAdjust="0"/>
  </p:normalViewPr>
  <p:slideViewPr>
    <p:cSldViewPr>
      <p:cViewPr varScale="1">
        <p:scale>
          <a:sx n="106" d="100"/>
          <a:sy n="106" d="100"/>
        </p:scale>
        <p:origin x="114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ru-RU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по экономической классификации за                                         1 полугодие 202</a:t>
            </a:r>
            <a:r>
              <a:rPr lang="en-US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2618000874890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20"/>
      <c:rotY val="2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66666666666666E-3"/>
          <c:y val="1.2099883347914847E-2"/>
          <c:w val="0.98327210739779813"/>
          <c:h val="0.984196380777316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16-4F5E-9F38-EA0E26D86A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16-4F5E-9F38-EA0E26D86A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16-4F5E-9F38-EA0E26D86A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16-4F5E-9F38-EA0E26D86A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16-4F5E-9F38-EA0E26D86A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816-4F5E-9F38-EA0E26D86A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16-4F5E-9F38-EA0E26D86A8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C816-4F5E-9F38-EA0E26D86A8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816-4F5E-9F38-EA0E26D86A81}"/>
              </c:ext>
            </c:extLst>
          </c:dPt>
          <c:dLbls>
            <c:dLbl>
              <c:idx val="0"/>
              <c:layout>
                <c:manualLayout>
                  <c:x val="0.21783486439195079"/>
                  <c:y val="3.055555555555555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26 146,5  тыс. руб.;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Заработная плата с начислениями;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63,6 %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623928258967628"/>
                      <c:h val="0.208530475357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816-4F5E-9F38-EA0E26D86A81}"/>
                </c:ext>
              </c:extLst>
            </c:dLbl>
            <c:dLbl>
              <c:idx val="1"/>
              <c:layout>
                <c:manualLayout>
                  <c:x val="-1.8055555555555554E-2"/>
                  <c:y val="9.62197433654126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1 025,4 тыс. руб.;</a:t>
                    </a:r>
                  </a:p>
                  <a:p>
                    <a:r>
                      <a:rPr lang="ru-RU" dirty="0"/>
                      <a:t>Лекарственные средства и изделия медицинского назначения;</a:t>
                    </a:r>
                  </a:p>
                  <a:p>
                    <a:r>
                      <a:rPr lang="ru-RU" dirty="0"/>
                      <a:t>2,5 %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16-4F5E-9F38-EA0E26D86A81}"/>
                </c:ext>
              </c:extLst>
            </c:dLbl>
            <c:dLbl>
              <c:idx val="2"/>
              <c:layout>
                <c:manualLayout>
                  <c:x val="-0.11944444444444445"/>
                  <c:y val="3.8888888888888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4</a:t>
                    </a:r>
                    <a:r>
                      <a:rPr lang="ru-RU" baseline="0" dirty="0"/>
                      <a:t> 207,3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.;</a:t>
                    </a:r>
                  </a:p>
                  <a:p>
                    <a:r>
                      <a:rPr lang="ru-RU" dirty="0"/>
                      <a:t>Оплата коммунальных</a:t>
                    </a:r>
                    <a:r>
                      <a:rPr lang="ru-RU" baseline="0" dirty="0"/>
                      <a:t> услуг;</a:t>
                    </a:r>
                  </a:p>
                  <a:p>
                    <a:r>
                      <a:rPr lang="ru-RU" baseline="0" dirty="0"/>
                      <a:t>10,2 %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16-4F5E-9F38-EA0E26D86A81}"/>
                </c:ext>
              </c:extLst>
            </c:dLbl>
            <c:dLbl>
              <c:idx val="3"/>
              <c:layout>
                <c:manualLayout>
                  <c:x val="0.14444444444444443"/>
                  <c:y val="8.3333333333333297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3 134,7 тыс. руб.;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Субсидии;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7,6  %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606944444444445"/>
                      <c:h val="0.1107962962962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816-4F5E-9F38-EA0E26D86A81}"/>
                </c:ext>
              </c:extLst>
            </c:dLbl>
            <c:dLbl>
              <c:idx val="4"/>
              <c:layout>
                <c:manualLayout>
                  <c:x val="0.13750000000000001"/>
                  <c:y val="7.8473826188393117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1 426,6 тыс. руб.;</a:t>
                    </a:r>
                  </a:p>
                  <a:p>
                    <a:r>
                      <a:rPr lang="ru-RU" baseline="0" dirty="0"/>
                      <a:t>Трансферты населению;</a:t>
                    </a:r>
                  </a:p>
                  <a:p>
                    <a:r>
                      <a:rPr lang="ru-RU" baseline="0" dirty="0"/>
                      <a:t>3,5 %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38057742782152"/>
                      <c:h val="0.157939486730825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816-4F5E-9F38-EA0E26D86A81}"/>
                </c:ext>
              </c:extLst>
            </c:dLbl>
            <c:dLbl>
              <c:idx val="5"/>
              <c:layout>
                <c:manualLayout>
                  <c:x val="5.6944499125109349E-2"/>
                  <c:y val="0.1212963692038495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1 054,3 тыс. руб.;</a:t>
                    </a:r>
                  </a:p>
                  <a:p>
                    <a:r>
                      <a:rPr lang="ru-RU" baseline="0" dirty="0"/>
                      <a:t>Продукты питания;</a:t>
                    </a:r>
                  </a:p>
                  <a:p>
                    <a:r>
                      <a:rPr lang="ru-RU" baseline="0" dirty="0"/>
                      <a:t>2,6 %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8601268591426"/>
                      <c:h val="0.144976523767862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816-4F5E-9F38-EA0E26D86A81}"/>
                </c:ext>
              </c:extLst>
            </c:dLbl>
            <c:dLbl>
              <c:idx val="6"/>
              <c:layout>
                <c:manualLayout>
                  <c:x val="0"/>
                  <c:y val="-1.6666593759113512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145,8 тыс. руб.;</a:t>
                    </a:r>
                  </a:p>
                  <a:p>
                    <a:r>
                      <a:rPr lang="ru-RU" baseline="0" dirty="0"/>
                      <a:t>Капитальные расходы;</a:t>
                    </a:r>
                  </a:p>
                  <a:p>
                    <a:r>
                      <a:rPr lang="ru-RU" baseline="0" dirty="0"/>
                      <a:t>0,4 %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85947069116361"/>
                      <c:h val="0.146828375619714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816-4F5E-9F38-EA0E26D86A81}"/>
                </c:ext>
              </c:extLst>
            </c:dLbl>
            <c:dLbl>
              <c:idx val="7"/>
              <c:layout>
                <c:manualLayout>
                  <c:x val="0.10972216754155732"/>
                  <c:y val="-0.272222222222222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3 740,3;</a:t>
                    </a:r>
                  </a:p>
                  <a:p>
                    <a:r>
                      <a:rPr lang="ru-RU" baseline="0" dirty="0"/>
                      <a:t>Прочие расходы;</a:t>
                    </a:r>
                  </a:p>
                  <a:p>
                    <a:r>
                      <a:rPr lang="ru-RU" baseline="0" dirty="0"/>
                      <a:t>9,1 %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22167541557303"/>
                      <c:h val="0.120902449693788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C816-4F5E-9F38-EA0E26D86A81}"/>
                </c:ext>
              </c:extLst>
            </c:dLbl>
            <c:dLbl>
              <c:idx val="8"/>
              <c:layout>
                <c:manualLayout>
                  <c:x val="-1.8749945319335087E-2"/>
                  <c:y val="-0.4129629629629629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194,1 тыс. руб.;</a:t>
                    </a:r>
                  </a:p>
                  <a:p>
                    <a:r>
                      <a:rPr lang="ru-RU" dirty="0"/>
                      <a:t>Обслуживание долга </a:t>
                    </a:r>
                    <a:r>
                      <a:rPr lang="ru-RU" baseline="0" dirty="0"/>
                      <a:t>; 0,5 %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3495188101487"/>
                      <c:h val="0.134323417906095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C816-4F5E-9F38-EA0E26D86A81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Прочие расходы</c:v>
                </c:pt>
                <c:pt idx="8">
                  <c:v>Обслуживание долга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26146.5</c:v>
                </c:pt>
                <c:pt idx="1">
                  <c:v>1025.4000000000001</c:v>
                </c:pt>
                <c:pt idx="2">
                  <c:v>4207.3</c:v>
                </c:pt>
                <c:pt idx="3">
                  <c:v>3134.7</c:v>
                </c:pt>
                <c:pt idx="4">
                  <c:v>1426.6</c:v>
                </c:pt>
                <c:pt idx="5">
                  <c:v>1054.3</c:v>
                </c:pt>
                <c:pt idx="6">
                  <c:v>145.80000000000001</c:v>
                </c:pt>
                <c:pt idx="7">
                  <c:v>3740.3</c:v>
                </c:pt>
                <c:pt idx="8">
                  <c:v>194.1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816-4F5E-9F38-EA0E26D86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1" u="none" strike="noStrike" baseline="0" dirty="0">
                <a:effectLst/>
              </a:rPr>
              <a:t>Структура расходов по функциональной классификации за  1 полугодие 20</a:t>
            </a:r>
            <a:r>
              <a:rPr lang="en-US" sz="2200" b="1" i="1" u="none" strike="noStrike" baseline="0" dirty="0">
                <a:effectLst/>
              </a:rPr>
              <a:t>20</a:t>
            </a:r>
            <a:r>
              <a:rPr lang="ru-RU" sz="2200" b="1" i="1" u="none" strike="noStrike" baseline="0" dirty="0">
                <a:effectLst/>
              </a:rPr>
              <a:t> года</a:t>
            </a:r>
            <a:endParaRPr lang="ru-RU" sz="2200" b="1" i="0" u="none" strike="noStrike" baseline="0" dirty="0">
              <a:effectLst/>
            </a:endParaRPr>
          </a:p>
        </c:rich>
      </c:tx>
      <c:layout>
        <c:manualLayout>
          <c:xMode val="edge"/>
          <c:yMode val="edge"/>
          <c:x val="0.123526887810023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916739853709515E-3"/>
          <c:w val="0.70414632244425257"/>
          <c:h val="0.99748043918127371"/>
        </c:manualLayout>
      </c:layout>
      <c:pie3DChart>
        <c:varyColors val="1"/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 baseline="0" dirty="0">
                <a:effectLst/>
              </a:rPr>
              <a:t>Структура расходов по функциональной классификации за  1 полугодие 20</a:t>
            </a:r>
            <a:r>
              <a:rPr lang="en-US" sz="2800" b="1" i="1" baseline="0" dirty="0">
                <a:effectLst/>
              </a:rPr>
              <a:t>21</a:t>
            </a:r>
            <a:r>
              <a:rPr lang="ru-RU" sz="2800" b="1" i="1" baseline="0" dirty="0">
                <a:effectLst/>
              </a:rPr>
              <a:t> года</a:t>
            </a:r>
            <a:endParaRPr lang="ru-RU" sz="2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75000"/>
                    <a:lumOff val="25000"/>
                  </a:prstClr>
                </a:solidFill>
              </a:defRPr>
            </a:pPr>
            <a:endParaRPr lang="ru-RU" dirty="0"/>
          </a:p>
        </c:rich>
      </c:tx>
      <c:layout>
        <c:manualLayout>
          <c:xMode val="edge"/>
          <c:yMode val="edge"/>
          <c:x val="0.13146055547761523"/>
          <c:y val="1.40226438093892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908634282390536"/>
          <c:w val="0.70631497149140765"/>
          <c:h val="0.8609135918063594"/>
        </c:manualLayout>
      </c:layout>
      <c:pie3DChart>
        <c:varyColors val="1"/>
        <c:ser>
          <c:idx val="0"/>
          <c:order val="0"/>
          <c:explosion val="1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B6F-40F0-9BC1-FFF9D00B91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9B6F-40F0-9BC1-FFF9D00B91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9B6F-40F0-9BC1-FFF9D00B91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9B6F-40F0-9BC1-FFF9D00B91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B6F-40F0-9BC1-FFF9D00B91B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9B6F-40F0-9BC1-FFF9D00B91B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9B6F-40F0-9BC1-FFF9D00B91B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B6F-40F0-9BC1-FFF9D00B91B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9B6F-40F0-9BC1-FFF9D00B91B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B6F-40F0-9BC1-FFF9D00B91B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9B6F-40F0-9BC1-FFF9D00B91B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7.6330123903507935E-2"/>
                  <c:y val="1.44841764953990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  <a:r>
                      <a:rPr lang="en-US" baseline="0" dirty="0"/>
                      <a:t> 633,9</a:t>
                    </a:r>
                    <a:endParaRPr lang="en-US" dirty="0"/>
                  </a:p>
                  <a:p>
                    <a:r>
                      <a:rPr lang="en-US" dirty="0"/>
                      <a:t>8,8%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6F-40F0-9BC1-FFF9D00B91B4}"/>
                </c:ext>
              </c:extLst>
            </c:dLbl>
            <c:dLbl>
              <c:idx val="1"/>
              <c:layout>
                <c:manualLayout>
                  <c:x val="-3.0547893979153837E-2"/>
                  <c:y val="-4.63345066104559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1,6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6F-40F0-9BC1-FFF9D00B91B4}"/>
                </c:ext>
              </c:extLst>
            </c:dLbl>
            <c:dLbl>
              <c:idx val="2"/>
              <c:layout>
                <c:manualLayout>
                  <c:x val="2.3495004604151035E-2"/>
                  <c:y val="-4.50121092172804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7,2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6F-40F0-9BC1-FFF9D00B91B4}"/>
                </c:ext>
              </c:extLst>
            </c:dLbl>
            <c:dLbl>
              <c:idx val="3"/>
              <c:layout>
                <c:manualLayout>
                  <c:x val="6.7703717473726083E-2"/>
                  <c:y val="-3.20950761293491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819,0</a:t>
                    </a:r>
                  </a:p>
                  <a:p>
                    <a:r>
                      <a:rPr lang="en-US" dirty="0"/>
                      <a:t>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B6F-40F0-9BC1-FFF9D00B91B4}"/>
                </c:ext>
              </c:extLst>
            </c:dLbl>
            <c:dLbl>
              <c:idx val="4"/>
              <c:layout>
                <c:manualLayout>
                  <c:x val="4.7791844816331121E-2"/>
                  <c:y val="3.36698795085855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31,8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6F-40F0-9BC1-FFF9D00B91B4}"/>
                </c:ext>
              </c:extLst>
            </c:dLbl>
            <c:dLbl>
              <c:idx val="5"/>
              <c:layout>
                <c:manualLayout>
                  <c:x val="-2.6119157887566521E-2"/>
                  <c:y val="2.38336638407910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  <a:r>
                      <a:rPr lang="en-US" baseline="0" dirty="0"/>
                      <a:t> 635,2</a:t>
                    </a:r>
                  </a:p>
                  <a:p>
                    <a:r>
                      <a:rPr lang="en-US" baseline="0" dirty="0"/>
                      <a:t>11,3%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6F-40F0-9BC1-FFF9D00B91B4}"/>
                </c:ext>
              </c:extLst>
            </c:dLbl>
            <c:dLbl>
              <c:idx val="6"/>
              <c:layout>
                <c:manualLayout>
                  <c:x val="-7.998858689308426E-2"/>
                  <c:y val="-0.1202358005593177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  <a:r>
                      <a:rPr lang="en-US" baseline="0" dirty="0"/>
                      <a:t> 905</a:t>
                    </a:r>
                    <a:r>
                      <a:rPr lang="en-US" dirty="0"/>
                      <a:t>,2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dirty="0"/>
                      <a:t>29%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6F-40F0-9BC1-FFF9D00B91B4}"/>
                </c:ext>
              </c:extLst>
            </c:dLbl>
            <c:dLbl>
              <c:idx val="7"/>
              <c:layout>
                <c:manualLayout>
                  <c:x val="5.5520310664100493E-2"/>
                  <c:y val="-6.729047974752264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/>
                      <a:t>1 262,8</a:t>
                    </a:r>
                  </a:p>
                  <a:p>
                    <a:pPr>
                      <a:defRPr sz="1400"/>
                    </a:pPr>
                    <a:r>
                      <a:rPr lang="en-US" sz="1400" dirty="0"/>
                      <a:t>3,1%</a:t>
                    </a:r>
                  </a:p>
                  <a:p>
                    <a:pPr>
                      <a:defRPr sz="1400"/>
                    </a:pPr>
                    <a:endParaRPr lang="en-US" sz="140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17692349428873"/>
                      <c:h val="7.16759609639514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B6F-40F0-9BC1-FFF9D00B91B4}"/>
                </c:ext>
              </c:extLst>
            </c:dLbl>
            <c:dLbl>
              <c:idx val="8"/>
              <c:layout>
                <c:manualLayout>
                  <c:x val="7.969744460307359E-3"/>
                  <c:y val="-6.30275614066120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872,4</a:t>
                    </a:r>
                  </a:p>
                  <a:p>
                    <a:pPr>
                      <a:defRPr sz="1400"/>
                    </a:pPr>
                    <a:r>
                      <a:rPr lang="en-US" dirty="0"/>
                      <a:t>2,1%</a:t>
                    </a: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14942956381246E-2"/>
                      <c:h val="9.63991236805417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B6F-40F0-9BC1-FFF9D00B91B4}"/>
                </c:ext>
              </c:extLst>
            </c:dLbl>
            <c:dLbl>
              <c:idx val="9"/>
              <c:layout>
                <c:manualLayout>
                  <c:x val="5.7998654599945042E-2"/>
                  <c:y val="5.03350725376814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16 180,4</a:t>
                    </a:r>
                    <a:endParaRPr lang="en-US" baseline="0" dirty="0"/>
                  </a:p>
                  <a:p>
                    <a:pPr>
                      <a:defRPr sz="1400"/>
                    </a:pPr>
                    <a:r>
                      <a:rPr lang="en-US" dirty="0"/>
                      <a:t>39,4%</a:t>
                    </a: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14594330173477"/>
                      <c:h val="0.100012518849403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B6F-40F0-9BC1-FFF9D00B91B4}"/>
                </c:ext>
              </c:extLst>
            </c:dLbl>
            <c:dLbl>
              <c:idx val="10"/>
              <c:layout>
                <c:manualLayout>
                  <c:x val="-7.9451003618473695E-2"/>
                  <c:y val="2.83713952130934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1 725,5</a:t>
                    </a:r>
                  </a:p>
                  <a:p>
                    <a:r>
                      <a:rPr lang="en-US" dirty="0"/>
                      <a:t>4,2%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6F-40F0-9BC1-FFF9D00B91B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Лист4!$B$4:$B$15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Cудебная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Лист4!$C$4:$C$15</c:f>
              <c:numCache>
                <c:formatCode>#,##0.0</c:formatCode>
                <c:ptCount val="12"/>
                <c:pt idx="0">
                  <c:v>3633.9</c:v>
                </c:pt>
                <c:pt idx="1">
                  <c:v>1.6</c:v>
                </c:pt>
                <c:pt idx="2">
                  <c:v>7.2</c:v>
                </c:pt>
                <c:pt idx="3">
                  <c:v>819</c:v>
                </c:pt>
                <c:pt idx="4">
                  <c:v>31.8</c:v>
                </c:pt>
                <c:pt idx="5">
                  <c:v>4635.2</c:v>
                </c:pt>
                <c:pt idx="6">
                  <c:v>11905.2</c:v>
                </c:pt>
                <c:pt idx="7">
                  <c:v>1262.8</c:v>
                </c:pt>
                <c:pt idx="8">
                  <c:v>872.4</c:v>
                </c:pt>
                <c:pt idx="9">
                  <c:v>16180.4</c:v>
                </c:pt>
                <c:pt idx="10">
                  <c:v>1725.5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6F-40F0-9BC1-FFF9D00B91B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125D-420F-80AA-8E819B04EE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125D-420F-80AA-8E819B04EE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125D-420F-80AA-8E819B04EE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125D-420F-80AA-8E819B04EE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125D-420F-80AA-8E819B04EED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125D-420F-80AA-8E819B04EED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125D-420F-80AA-8E819B04EED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125D-420F-80AA-8E819B04EED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125D-420F-80AA-8E819B04EED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125D-420F-80AA-8E819B04EED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125D-420F-80AA-8E819B04EED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Лист4!$B$4:$B$15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Cудебная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Лист4!$D$4:$D$15</c:f>
              <c:numCache>
                <c:formatCode>0.0</c:formatCode>
                <c:ptCount val="12"/>
                <c:pt idx="0">
                  <c:v>8.8469872185027381</c:v>
                </c:pt>
                <c:pt idx="1">
                  <c:v>3.8953134510042609E-3</c:v>
                </c:pt>
                <c:pt idx="2">
                  <c:v>3.8953134510042609E-3</c:v>
                </c:pt>
                <c:pt idx="3">
                  <c:v>1.9939135727328059</c:v>
                </c:pt>
                <c:pt idx="4">
                  <c:v>7.7419354838709681E-2</c:v>
                </c:pt>
                <c:pt idx="5">
                  <c:v>11.284723067559343</c:v>
                </c:pt>
                <c:pt idx="6">
                  <c:v>28.984053560559953</c:v>
                </c:pt>
                <c:pt idx="7">
                  <c:v>3.0743761412051125</c:v>
                </c:pt>
                <c:pt idx="8">
                  <c:v>2.1239196591600731</c:v>
                </c:pt>
                <c:pt idx="9">
                  <c:v>39.392331101643336</c:v>
                </c:pt>
                <c:pt idx="10">
                  <c:v>4.200852099817407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6F-40F0-9BC1-FFF9D00B91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11"/>
        <c:delete val="1"/>
      </c:legendEntry>
      <c:layout>
        <c:manualLayout>
          <c:xMode val="edge"/>
          <c:yMode val="edge"/>
          <c:x val="0.68587604215914366"/>
          <c:y val="0.14560969792796122"/>
          <c:w val="0.31412395784085623"/>
          <c:h val="0.8543903020720388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0.91132</cdr:x>
      <cdr:y>0.10671</cdr:y>
    </cdr:from>
    <cdr:to>
      <cdr:x>1</cdr:x>
      <cdr:y>0.15027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C15B3C7D-442F-4243-96CC-1CD8D365B6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432024" y="731837"/>
          <a:ext cx="820496" cy="29873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7FDCC0C-1C1B-4752-90A6-282875E8ADB1}" type="datetimeFigureOut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E10563-AE9C-4AAD-98C3-DFAE8A3BB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9B4DE7-72A1-4CE1-8CD1-6FF709ADEA07}" type="datetimeFigureOut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4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B296C65-67C7-433B-A8E5-48AE6DC0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8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EEF2-ECF2-4F6A-A0F8-B7BCF001A6D2}" type="datetime1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D539-BA8B-414D-88FA-71922B27D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1847-D463-43D5-A858-08AD192FE0AB}" type="datetime1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29B6-903C-4E06-9E25-37B67A19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0FD5-04ED-4C6D-BD10-9FEB09128D79}" type="datetime1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8E9-712F-46A6-A4C2-690BB7C71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DFE0-8175-405C-B94B-CB890A0BEA1B}" type="datetime1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DECC-D619-410A-8535-A784E0EEE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9DAD-CBE3-488B-B99B-6D4CEB56B972}" type="datetime1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71ED-FC13-40BD-81EF-AC1CF626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8E61-1F4E-4212-8D78-9C8F95176ABB}" type="datetime1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6939-837F-4B7D-A750-2C08D8577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4CE5-21CF-4DE0-9FB0-57E91443CF78}" type="datetime1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B05-A156-4A61-9C81-2B9DB37E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EA80-D8A2-4743-9016-3B30B92C87A6}" type="datetime1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BE92-0A1C-46F7-BF57-0FC34C6CA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9266-8D37-4F9F-8812-89F57585671F}" type="datetime1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31F-6D4A-444B-82B9-7BAF0E99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59A8-5DAF-446F-864D-02F7957DFA61}" type="datetime1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CD88-C860-4E39-8A5E-A977D399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AC9D-D2D1-44D4-B848-F76470005D2A}" type="datetime1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1416-EC55-4B9C-8C6F-D74D0D11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9E568-2788-47CB-8F11-D9AF7C8A67CA}" type="datetime1">
              <a:rPr lang="ru-RU"/>
              <a:pPr>
                <a:defRPr/>
              </a:pPr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9EC45-DA62-44B7-A264-4E250077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WordArt 3"/>
          <p:cNvSpPr>
            <a:spLocks noGrp="1" noChangeArrowheads="1" noChangeShapeType="1" noTextEdit="1"/>
          </p:cNvSpPr>
          <p:nvPr/>
        </p:nvSpPr>
        <p:spPr bwMode="auto">
          <a:xfrm>
            <a:off x="642910" y="1000108"/>
            <a:ext cx="8001000" cy="4929187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БЮЛЛЕТЕНЬ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ОБ ИСПОЛЬЗОВАНИИ БЮДЖЕТА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НОВОГРУДСКОГО  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РАЙОНА</a:t>
            </a:r>
            <a:b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</a:b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за  1 полугодие 202</a:t>
            </a:r>
            <a:r>
              <a:rPr lang="en-US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1</a:t>
            </a: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год</a:t>
            </a:r>
          </a:p>
        </p:txBody>
      </p:sp>
    </p:spTree>
    <p:extLst>
      <p:ext uri="{BB962C8B-B14F-4D97-AF65-F5344CB8AC3E}">
        <p14:creationId xmlns:p14="http://schemas.microsoft.com/office/powerpoint/2010/main" val="390197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643937" cy="714375"/>
          </a:xfrm>
        </p:spPr>
        <p:txBody>
          <a:bodyPr/>
          <a:lstStyle/>
          <a:p>
            <a:pPr eaLnBrk="1" hangingPunct="1"/>
            <a:br>
              <a:rPr lang="ru-RU" sz="2700">
                <a:latin typeface="Times New Roman" pitchFamily="18" charset="0"/>
                <a:cs typeface="Times New Roman" pitchFamily="18" charset="0"/>
              </a:rPr>
            </a:br>
            <a:endParaRPr lang="ru-RU" sz="2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571500" y="785813"/>
            <a:ext cx="81438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9286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500063" y="457200"/>
            <a:ext cx="828675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СОСТАВ БЮДЖЕТА НОВОГРУДСКОГО РАЙОНА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1285875" y="2000250"/>
            <a:ext cx="3000375" cy="1409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600" b="1" dirty="0">
                <a:ea typeface="Calibri" pitchFamily="34" charset="0"/>
                <a:cs typeface="Times New Roman" pitchFamily="18" charset="0"/>
              </a:rPr>
              <a:t>Районный бюджет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                                                             </a:t>
            </a:r>
            <a:endParaRPr lang="ru-RU" sz="10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357313" y="4071938"/>
            <a:ext cx="2928937" cy="1500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200" b="1" dirty="0">
                <a:ea typeface="Calibri" pitchFamily="34" charset="0"/>
                <a:cs typeface="Times New Roman" pitchFamily="18" charset="0"/>
              </a:rPr>
              <a:t>Бюджеты сельских Советов  (10)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0" y="1800225"/>
            <a:ext cx="80597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br>
              <a:rPr lang="ru-RU"/>
            </a:br>
            <a:endParaRPr lang="ru-RU"/>
          </a:p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ru-RU" sz="28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Базовый уровень</a:t>
            </a:r>
            <a:endParaRPr lang="ru-RU" sz="2800"/>
          </a:p>
          <a:p>
            <a:pPr eaLnBrk="0" hangingPunct="0"/>
            <a:r>
              <a:rPr lang="ru-RU" sz="1100"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                                </a:t>
            </a:r>
            <a:endParaRPr lang="ru-RU" sz="1000"/>
          </a:p>
          <a:p>
            <a:pPr eaLnBrk="0" hangingPunct="0"/>
            <a:endParaRPr lang="ru-RU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0" y="1800225"/>
            <a:ext cx="8215313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br>
              <a:rPr lang="ru-RU" sz="1000" dirty="0"/>
            </a:br>
            <a:endParaRPr lang="ru-RU" dirty="0"/>
          </a:p>
          <a:p>
            <a:pPr eaLnBrk="0" hangingPunct="0"/>
            <a:r>
              <a:rPr lang="ru-RU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</a:t>
            </a: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sz="2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Первичный уровень</a:t>
            </a:r>
            <a:endParaRPr lang="ru-RU" sz="2400" dirty="0"/>
          </a:p>
          <a:p>
            <a:pPr eaLnBrk="0" hangingPunc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10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43937" cy="642938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 1 полугодие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1 года</a:t>
            </a:r>
          </a:p>
        </p:txBody>
      </p:sp>
      <p:graphicFrame>
        <p:nvGraphicFramePr>
          <p:cNvPr id="3239" name="Group 167"/>
          <p:cNvGraphicFramePr>
            <a:graphicFrameLocks noGrp="1"/>
          </p:cNvGraphicFramePr>
          <p:nvPr>
            <p:extLst/>
          </p:nvPr>
        </p:nvGraphicFramePr>
        <p:xfrm>
          <a:off x="187858" y="774143"/>
          <a:ext cx="8767067" cy="5636330"/>
        </p:xfrm>
        <a:graphic>
          <a:graphicData uri="http://schemas.openxmlformats.org/drawingml/2006/table">
            <a:tbl>
              <a:tblPr/>
              <a:tblGrid>
                <a:gridCol w="344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45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доходов по бюджету на год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на 1 полугодие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Факти-чески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выполнения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 в общем объеме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 годовому плану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уровню 2020 года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19 734,5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19 834,5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Подоходный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22 481,5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11 166,4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11 189,9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112,4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прибыль 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5 184,0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1 881,6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883,1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добавленную стоимость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5 781,3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855,5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916,6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114,4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,2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296,6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297,1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недвижимость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3 182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1 283,5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1 286,8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104,2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при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упрощ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системе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налогообл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2 730,0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1 287,9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1 287,9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с индивид.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предприним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251,9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258,0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для произв.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с/х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1 550,0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575,0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575,1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0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4 690,3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2 091,8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2 162,4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113,6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9,8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2 203,6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1 001,0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1 022,0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46,4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115,2 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Дивиденды,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отчисл.части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прибыли УП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420,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20,9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реализации имущества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118,0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110,2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Плата за размещение рекламы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ИТОГО ДОХОДОВ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405,1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826,2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21 996,9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46,4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106,7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pPr>
              <a:defRPr/>
            </a:pPr>
            <a:fld id="{CC9345DE-F6E6-4FB0-B7BB-148840137CE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Информация о платежах в бюджет по категориям плательщиков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116632"/>
            <a:ext cx="2133600" cy="365125"/>
          </a:xfrm>
        </p:spPr>
        <p:txBody>
          <a:bodyPr/>
          <a:lstStyle/>
          <a:p>
            <a:pPr>
              <a:defRPr/>
            </a:pPr>
            <a:fld id="{EBC380FC-131A-4973-A34E-2FAA708CC96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1556792"/>
          <a:ext cx="8291264" cy="462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 полугодие  2020 года</a:t>
                      </a: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 полугодие 2021 года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Удельный</a:t>
                      </a:r>
                      <a:r>
                        <a:rPr lang="ru-RU" sz="1800" baseline="0" dirty="0"/>
                        <a:t> вес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Отклонение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Всего поступило в бюджет,</a:t>
                      </a:r>
                      <a:r>
                        <a:rPr lang="ru-RU" sz="1800" baseline="0" dirty="0">
                          <a:solidFill>
                            <a:srgbClr val="C00000"/>
                          </a:solidFill>
                        </a:rPr>
                        <a:t> в том числе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20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613,1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21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996,9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100,0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1383,8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Индивидуальные</a:t>
                      </a:r>
                      <a:r>
                        <a:rPr lang="ru-RU" sz="1800" baseline="0" dirty="0"/>
                        <a:t> предприниматели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1 010,9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1 119,1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108,2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малого и среднего бизнеса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3 040,1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3 390,5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15,4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350,4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Сельское хозяйство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1 857,4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2 034,6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9,2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177,2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Предприятия, обслужив. СХ (ПМС,СХТ)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25,5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13,4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</a:t>
                      </a:r>
                      <a:r>
                        <a:rPr lang="ru-RU" sz="1800" dirty="0"/>
                        <a:t> 12,1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промышленности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7 822,3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6 923,3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31,5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- 899,0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Строительство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226,3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247,2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20,9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Торговля и общепит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344,2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353,4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9,2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Потребкооперация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80,2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89,6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9,4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Физические лица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661,5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679,5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18,0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i="1" dirty="0"/>
              <a:t>Структура доходов районного бюджета за</a:t>
            </a:r>
            <a:r>
              <a:rPr lang="en-US" sz="3800" i="1" dirty="0"/>
              <a:t> 1 </a:t>
            </a:r>
            <a:r>
              <a:rPr lang="ru-RU" sz="3800" i="1" dirty="0"/>
              <a:t>полугодие 2021 года</a:t>
            </a:r>
            <a:endParaRPr lang="ru-RU" sz="3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116632"/>
            <a:ext cx="2133600" cy="365125"/>
          </a:xfrm>
        </p:spPr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389063" y="2012950"/>
          <a:ext cx="6364287" cy="369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Worksheet" r:id="rId3" imgW="6819852" imgH="3962414" progId="Excel.Sheet.8">
                  <p:embed/>
                </p:oleObj>
              </mc:Choice>
              <mc:Fallback>
                <p:oleObj name="Worksheet" r:id="rId3" imgW="6819852" imgH="3962414" progId="Excel.Sheet.8">
                  <p:embed/>
                  <p:pic>
                    <p:nvPicPr>
                      <p:cNvPr id="5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2012950"/>
                        <a:ext cx="6364287" cy="369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161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5" name="Объект 25"/>
          <p:cNvGraphicFramePr>
            <a:graphicFrameLocks/>
          </p:cNvGraphicFramePr>
          <p:nvPr>
            <p:extLst/>
          </p:nvPr>
        </p:nvGraphicFramePr>
        <p:xfrm>
          <a:off x="107504" y="404664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659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611AF1-5B72-4DA1-A5D0-F6DD42D50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266141-E867-46B2-A9F8-0B39163E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104714"/>
              </p:ext>
            </p:extLst>
          </p:nvPr>
        </p:nvGraphicFramePr>
        <p:xfrm>
          <a:off x="-108520" y="0"/>
          <a:ext cx="925252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558640"/>
              </p:ext>
            </p:extLst>
          </p:nvPr>
        </p:nvGraphicFramePr>
        <p:xfrm>
          <a:off x="-684584" y="0"/>
          <a:ext cx="9865096" cy="724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696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50" y="1"/>
            <a:ext cx="8643938" cy="908719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Кредиторская задолженность по средствам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за 1 полугодие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1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5496" y="620688"/>
          <a:ext cx="9108503" cy="6257381"/>
        </p:xfrm>
        <a:graphic>
          <a:graphicData uri="http://schemas.openxmlformats.org/drawingml/2006/table">
            <a:tbl>
              <a:tblPr/>
              <a:tblGrid>
                <a:gridCol w="1423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496">
                  <a:extLst>
                    <a:ext uri="{9D8B030D-6E8A-4147-A177-3AD203B41FA5}">
                      <a16:colId xmlns:a16="http://schemas.microsoft.com/office/drawing/2014/main" val="1166675623"/>
                    </a:ext>
                  </a:extLst>
                </a:gridCol>
                <a:gridCol w="504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5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5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6085">
                  <a:extLst>
                    <a:ext uri="{9D8B030D-6E8A-4147-A177-3AD203B41FA5}">
                      <a16:colId xmlns:a16="http://schemas.microsoft.com/office/drawing/2014/main" val="3082122601"/>
                    </a:ext>
                  </a:extLst>
                </a:gridCol>
                <a:gridCol w="582945">
                  <a:extLst>
                    <a:ext uri="{9D8B030D-6E8A-4147-A177-3AD203B41FA5}">
                      <a16:colId xmlns:a16="http://schemas.microsoft.com/office/drawing/2014/main" val="1751591513"/>
                    </a:ext>
                  </a:extLst>
                </a:gridCol>
                <a:gridCol w="6992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95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6305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9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дукты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пита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услуги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Лекар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риалы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Кап. ремонт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Транспорт связь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мягк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инвентарь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тек. рем-та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здан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тек. рас-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услуг по тип. проект,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обор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тек.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сооруж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благ-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144,4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307,1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 «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Новогруд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ЦРБ»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163,7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415,5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Управл.по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труду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Райисполком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спорта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РУП ЖКХ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42124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с/х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22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по 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госорганов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по 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 сфере образ.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Бюдж.</a:t>
                      </a:r>
                      <a:r>
                        <a:rPr lang="ru-RU" sz="1500" b="1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ерв.ур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41,5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163,7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141,6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68,8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176,4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40,2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90,5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50,2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16,3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13,4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907,3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0638"/>
            <a:ext cx="2133600" cy="365125"/>
          </a:xfrm>
        </p:spPr>
        <p:txBody>
          <a:bodyPr/>
          <a:lstStyle/>
          <a:p>
            <a:pPr>
              <a:defRPr/>
            </a:pPr>
            <a:fld id="{0CAC9A0C-8960-4768-A276-7EAEB31EAB7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r>
              <a:rPr lang="ru-RU" b="1" i="1" dirty="0"/>
              <a:t> </a:t>
            </a:r>
            <a:r>
              <a:rPr lang="ru-RU" sz="2400" b="1" i="1" dirty="0"/>
              <a:t>Сведения по внебюджетным средствам за </a:t>
            </a:r>
            <a:r>
              <a:rPr lang="ru-RU" sz="2400" b="1" i="1"/>
              <a:t>1 полугодие </a:t>
            </a:r>
            <a:r>
              <a:rPr lang="en-US" sz="2400" b="1" i="1" dirty="0"/>
              <a:t> </a:t>
            </a:r>
            <a:r>
              <a:rPr lang="ru-RU" sz="2400" b="1" i="1" dirty="0"/>
              <a:t>2</a:t>
            </a:r>
            <a:r>
              <a:rPr lang="en-US" sz="2400" b="1" i="1" dirty="0"/>
              <a:t>02</a:t>
            </a:r>
            <a:r>
              <a:rPr lang="ru-RU" sz="2400" b="1" i="1" dirty="0"/>
              <a:t>1 года по </a:t>
            </a:r>
            <a:r>
              <a:rPr lang="ru-RU" sz="2400" b="1" i="1" dirty="0" err="1"/>
              <a:t>Новогрудскому</a:t>
            </a:r>
            <a:r>
              <a:rPr lang="ru-RU" sz="2400" b="1" i="1" dirty="0"/>
              <a:t> району</a:t>
            </a:r>
            <a:r>
              <a:rPr lang="ru-RU" sz="2400" dirty="0"/>
              <a:t> </a:t>
            </a:r>
            <a:r>
              <a:rPr lang="en-US" sz="2400" dirty="0"/>
              <a:t>                               </a:t>
            </a:r>
            <a:r>
              <a:rPr lang="ru-RU" sz="2400" dirty="0"/>
              <a:t>                                                                                                    </a:t>
            </a:r>
            <a:br>
              <a:rPr lang="ru-RU" sz="2400" dirty="0"/>
            </a:br>
            <a:r>
              <a:rPr lang="ru-RU" sz="1800" dirty="0"/>
              <a:t>                                                                                                                                        </a:t>
            </a:r>
            <a:br>
              <a:rPr lang="ru-RU" sz="1800" dirty="0"/>
            </a:br>
            <a:r>
              <a:rPr lang="ru-RU" sz="1800" dirty="0"/>
              <a:t>             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484784"/>
          <a:ext cx="8256586" cy="4960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7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1 полугодия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1 полугодие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1 полугодие 2020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исполнения к плану 1 полугодия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1 полугодия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 к исполнению 1полугодия 2020 года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5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всего, в том числе: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173,3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174,6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159,1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образования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156,2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156,2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144,7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107,9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53244486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отдел культуры (ДШИ)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127,8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972633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учебно-курсовой комбинат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127,3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872444631"/>
                  </a:ext>
                </a:extLst>
              </a:tr>
              <a:tr h="428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152,5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263,4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263,4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242,4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108,7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145,1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145,1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771,8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защита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78,5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78,5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708,1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713,9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535,7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100,8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133,3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8575"/>
            <a:ext cx="2133600" cy="365125"/>
          </a:xfrm>
        </p:spPr>
        <p:txBody>
          <a:bodyPr/>
          <a:lstStyle/>
          <a:p>
            <a:pPr>
              <a:defRPr/>
            </a:pPr>
            <a:fld id="{2A5B4328-C745-4DA4-BB3B-565DD91EED6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4236</TotalTime>
  <Words>876</Words>
  <Application>Microsoft Office PowerPoint</Application>
  <PresentationFormat>Экран (4:3)</PresentationFormat>
  <Paragraphs>439</Paragraphs>
  <Slides>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Тема Office</vt:lpstr>
      <vt:lpstr>Worksheet</vt:lpstr>
      <vt:lpstr>Презентация PowerPoint</vt:lpstr>
      <vt:lpstr> </vt:lpstr>
      <vt:lpstr>Доходы бюджета Новогрудского района  за 1 полугодие 2021 года</vt:lpstr>
      <vt:lpstr>Информация о платежах в бюджет по категориям плательщиков</vt:lpstr>
      <vt:lpstr>Структура доходов районного бюджета за 1 полугодие 2021 года</vt:lpstr>
      <vt:lpstr>Презентация PowerPoint</vt:lpstr>
      <vt:lpstr>Презентация PowerPoint</vt:lpstr>
      <vt:lpstr>Кредиторская задолженность по средствам бюджета Новогрудского района за 1 полугодие 2021 года</vt:lpstr>
      <vt:lpstr> Сведения по внебюджетным средствам за 1 полугодие  2021 года по Новогрудскому району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тыс.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2012 года</dc:title>
  <dc:creator>WORKHELP</dc:creator>
  <cp:lastModifiedBy>Бастюк Ирина Михайловна</cp:lastModifiedBy>
  <cp:revision>514</cp:revision>
  <cp:lastPrinted>2020-05-28T07:04:22Z</cp:lastPrinted>
  <dcterms:created xsi:type="dcterms:W3CDTF">2011-12-28T14:04:01Z</dcterms:created>
  <dcterms:modified xsi:type="dcterms:W3CDTF">2021-09-02T09:34:02Z</dcterms:modified>
</cp:coreProperties>
</file>