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257" r:id="rId4"/>
    <p:sldId id="264" r:id="rId5"/>
    <p:sldId id="282" r:id="rId6"/>
    <p:sldId id="271" r:id="rId7"/>
    <p:sldId id="286" r:id="rId8"/>
    <p:sldId id="283" r:id="rId9"/>
    <p:sldId id="284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1" autoAdjust="0"/>
    <p:restoredTop sz="96374" autoAdjust="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&#1076;&#1080;&#1072;&#1075;&#1088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по экономической классификации за                                         1 полугодие 2022 года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20"/>
      <c:rotY val="2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66666666666666E-3"/>
          <c:y val="1.2099883347914847E-2"/>
          <c:w val="0.98327210739779813"/>
          <c:h val="0.984196380777316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16-4F5E-9F38-EA0E26D86A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16-4F5E-9F38-EA0E26D86A8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16-4F5E-9F38-EA0E26D86A8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16-4F5E-9F38-EA0E26D86A8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16-4F5E-9F38-EA0E26D86A8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816-4F5E-9F38-EA0E26D86A8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C816-4F5E-9F38-EA0E26D86A8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C816-4F5E-9F38-EA0E26D86A8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C816-4F5E-9F38-EA0E26D86A81}"/>
              </c:ext>
            </c:extLst>
          </c:dPt>
          <c:dLbls>
            <c:dLbl>
              <c:idx val="0"/>
              <c:layout>
                <c:manualLayout>
                  <c:x val="0.21783486439195079"/>
                  <c:y val="3.055555555555555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27 412,3 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Заработная плата с начислениями;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61,8 %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23928258967628"/>
                      <c:h val="0.20853047535724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816-4F5E-9F38-EA0E26D86A81}"/>
                </c:ext>
              </c:extLst>
            </c:dLbl>
            <c:dLbl>
              <c:idx val="1"/>
              <c:layout>
                <c:manualLayout>
                  <c:x val="-1.8055555555555554E-2"/>
                  <c:y val="9.621974336541265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842,9 тыс. руб.;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1,9 %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16-4F5E-9F38-EA0E26D86A81}"/>
                </c:ext>
              </c:extLst>
            </c:dLbl>
            <c:dLbl>
              <c:idx val="2"/>
              <c:layout>
                <c:manualLayout>
                  <c:x val="-0.18194444444444455"/>
                  <c:y val="0.1481481481481481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3 985,3 </a:t>
                    </a:r>
                    <a:r>
                      <a:rPr lang="ru-RU" dirty="0" err="1"/>
                      <a:t>тыс.руб</a:t>
                    </a:r>
                    <a:r>
                      <a:rPr lang="ru-RU" dirty="0"/>
                      <a:t>.;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9,0 %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16-4F5E-9F38-EA0E26D86A81}"/>
                </c:ext>
              </c:extLst>
            </c:dLbl>
            <c:dLbl>
              <c:idx val="3"/>
              <c:layout>
                <c:manualLayout>
                  <c:x val="4.9999999999999899E-2"/>
                  <c:y val="4.907407407407407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4 456,5 тыс. руб.;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Субсидии;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10,0  %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4606944444444445"/>
                      <c:h val="0.11079629629629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816-4F5E-9F38-EA0E26D86A81}"/>
                </c:ext>
              </c:extLst>
            </c:dLbl>
            <c:dLbl>
              <c:idx val="4"/>
              <c:layout>
                <c:manualLayout>
                  <c:x val="0.13750000000000001"/>
                  <c:y val="7.847382618839311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1 712,8 тыс. руб.;</a:t>
                    </a:r>
                  </a:p>
                  <a:p>
                    <a:r>
                      <a:rPr lang="ru-RU" baseline="0" dirty="0"/>
                      <a:t>Трансферты населению;</a:t>
                    </a:r>
                  </a:p>
                  <a:p>
                    <a:r>
                      <a:rPr lang="ru-RU" baseline="0" dirty="0"/>
                      <a:t>3,8 %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38057742782152"/>
                      <c:h val="0.157939486730825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816-4F5E-9F38-EA0E26D86A81}"/>
                </c:ext>
              </c:extLst>
            </c:dLbl>
            <c:dLbl>
              <c:idx val="5"/>
              <c:layout>
                <c:manualLayout>
                  <c:x val="5.6944499125109349E-2"/>
                  <c:y val="0.1212963692038495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1 273,3 тыс. руб.;</a:t>
                    </a:r>
                  </a:p>
                  <a:p>
                    <a:r>
                      <a:rPr lang="ru-RU" baseline="0" dirty="0"/>
                      <a:t>Продукты питания;</a:t>
                    </a:r>
                  </a:p>
                  <a:p>
                    <a:r>
                      <a:rPr lang="ru-RU" baseline="0" dirty="0"/>
                      <a:t>2,9 %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8601268591426"/>
                      <c:h val="0.144976523767862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816-4F5E-9F38-EA0E26D86A81}"/>
                </c:ext>
              </c:extLst>
            </c:dLbl>
            <c:dLbl>
              <c:idx val="6"/>
              <c:layout>
                <c:manualLayout>
                  <c:x val="0"/>
                  <c:y val="-1.6666593759113512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145,0 тыс. руб.;</a:t>
                    </a:r>
                  </a:p>
                  <a:p>
                    <a:r>
                      <a:rPr lang="ru-RU" baseline="0" dirty="0"/>
                      <a:t>Капитальные расходы;</a:t>
                    </a:r>
                  </a:p>
                  <a:p>
                    <a:r>
                      <a:rPr lang="ru-RU" baseline="0" dirty="0"/>
                      <a:t>0,3 %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885947069116361"/>
                      <c:h val="0.146828375619714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816-4F5E-9F38-EA0E26D86A81}"/>
                </c:ext>
              </c:extLst>
            </c:dLbl>
            <c:dLbl>
              <c:idx val="7"/>
              <c:layout>
                <c:manualLayout>
                  <c:x val="0.10972216754155732"/>
                  <c:y val="-0.272222222222222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4 410,3 тыс. руб.;</a:t>
                    </a:r>
                  </a:p>
                  <a:p>
                    <a:r>
                      <a:rPr lang="ru-RU" baseline="0" dirty="0"/>
                      <a:t>Прочие расходы;</a:t>
                    </a:r>
                  </a:p>
                  <a:p>
                    <a:r>
                      <a:rPr lang="ru-RU" baseline="0" dirty="0"/>
                      <a:t>10,0 %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22167541557303"/>
                      <c:h val="0.120902449693788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816-4F5E-9F38-EA0E26D86A81}"/>
                </c:ext>
              </c:extLst>
            </c:dLbl>
            <c:dLbl>
              <c:idx val="8"/>
              <c:layout>
                <c:manualLayout>
                  <c:x val="-1.8749945319335087E-2"/>
                  <c:y val="-0.4129629629629629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140,8 тыс. руб.;</a:t>
                    </a:r>
                  </a:p>
                  <a:p>
                    <a:r>
                      <a:rPr lang="ru-RU" dirty="0"/>
                      <a:t>Обслуживание долга </a:t>
                    </a:r>
                    <a:r>
                      <a:rPr lang="ru-RU" baseline="0" dirty="0"/>
                      <a:t>; 0,3 %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3495188101487"/>
                      <c:h val="0.134323417906095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816-4F5E-9F38-EA0E26D86A81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Капитальные расходы</c:v>
                </c:pt>
                <c:pt idx="7">
                  <c:v>Прочие расходы</c:v>
                </c:pt>
                <c:pt idx="8">
                  <c:v>Обслуживание долга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27412.3</c:v>
                </c:pt>
                <c:pt idx="1">
                  <c:v>842.9</c:v>
                </c:pt>
                <c:pt idx="2">
                  <c:v>3985.3</c:v>
                </c:pt>
                <c:pt idx="3">
                  <c:v>4456.5</c:v>
                </c:pt>
                <c:pt idx="4">
                  <c:v>1712.8</c:v>
                </c:pt>
                <c:pt idx="5">
                  <c:v>1273.3</c:v>
                </c:pt>
                <c:pt idx="6">
                  <c:v>145</c:v>
                </c:pt>
                <c:pt idx="7">
                  <c:v>4410.3</c:v>
                </c:pt>
                <c:pt idx="8">
                  <c:v>140.80000000000001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16-4F5E-9F38-EA0E26D86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97144869086484E-2"/>
          <c:y val="6.8715990920715328E-2"/>
          <c:w val="0.53873743559832798"/>
          <c:h val="0.8066239622145133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1-610B-4C6E-A22F-E4B1F1E6F94D}"/>
              </c:ext>
            </c:extLst>
          </c:dPt>
          <c:dPt>
            <c:idx val="4"/>
            <c:bubble3D val="0"/>
            <c:explosion val="28"/>
            <c:extLst>
              <c:ext xmlns:c16="http://schemas.microsoft.com/office/drawing/2014/chart" uri="{C3380CC4-5D6E-409C-BE32-E72D297353CC}">
                <c16:uniqueId val="{00000003-610B-4C6E-A22F-E4B1F1E6F94D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4-610B-4C6E-A22F-E4B1F1E6F94D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3842</c:v>
                </c:pt>
                <c:pt idx="1">
                  <c:v>1.6</c:v>
                </c:pt>
                <c:pt idx="2">
                  <c:v>14.6</c:v>
                </c:pt>
                <c:pt idx="3">
                  <c:v>1062.5</c:v>
                </c:pt>
                <c:pt idx="4">
                  <c:v>37.4</c:v>
                </c:pt>
                <c:pt idx="5">
                  <c:v>6493.4</c:v>
                </c:pt>
                <c:pt idx="6" formatCode="General">
                  <c:v>10435.9</c:v>
                </c:pt>
                <c:pt idx="7" formatCode="General">
                  <c:v>1382.7</c:v>
                </c:pt>
                <c:pt idx="8">
                  <c:v>905.4</c:v>
                </c:pt>
                <c:pt idx="9" formatCode="General">
                  <c:v>18046.900000000001</c:v>
                </c:pt>
                <c:pt idx="10" formatCode="General">
                  <c:v>2156.8000000000002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10B-4C6E-A22F-E4B1F1E6F94D}"/>
            </c:ext>
          </c:extLst>
        </c:ser>
        <c:ser>
          <c:idx val="1"/>
          <c:order val="1"/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8.6572087824926989</c:v>
                </c:pt>
                <c:pt idx="1">
                  <c:v>3.6052925694920147E-3</c:v>
                </c:pt>
                <c:pt idx="3">
                  <c:v>2.3941395969282908</c:v>
                </c:pt>
                <c:pt idx="4">
                  <c:v>8.4273713811875844E-2</c:v>
                </c:pt>
                <c:pt idx="5">
                  <c:v>14.631629231712154</c:v>
                </c:pt>
                <c:pt idx="6">
                  <c:v>23.515295453726072</c:v>
                </c:pt>
                <c:pt idx="7">
                  <c:v>3.1156487723978805</c:v>
                </c:pt>
                <c:pt idx="8">
                  <c:v>2.0401449327612937</c:v>
                </c:pt>
                <c:pt idx="9">
                  <c:v>40.665221545228405</c:v>
                </c:pt>
                <c:pt idx="10">
                  <c:v>4.8599343836752356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10B-4C6E-A22F-E4B1F1E6F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937548060729701"/>
          <c:y val="4.9999449369528104E-2"/>
          <c:w val="0.32897484155943924"/>
          <c:h val="0.93729713855698094"/>
        </c:manualLayout>
      </c:layout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800" b="1" i="1" baseline="0" dirty="0">
                <a:effectLst/>
              </a:rPr>
              <a:t>22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5547761523"/>
          <c:y val="1.40226438093892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70631497149140765"/>
          <c:h val="0.8609135918063594"/>
        </c:manualLayout>
      </c:layout>
      <c:pie3DChart>
        <c:varyColors val="1"/>
        <c:ser>
          <c:idx val="1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E9A-47F4-B639-6C88F8E5FCD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E9A-47F4-B639-6C88F8E5FCD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E9A-47F4-B639-6C88F8E5FCD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E9A-47F4-B639-6C88F8E5FCD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E9A-47F4-B639-6C88F8E5FCD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8E9A-47F4-B639-6C88F8E5FCD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8E9A-47F4-B639-6C88F8E5FCD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8E9A-47F4-B639-6C88F8E5FCD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8E9A-47F4-B639-6C88F8E5FCD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8E9A-47F4-B639-6C88F8E5FCD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8E9A-47F4-B639-6C88F8E5FCD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8E9A-47F4-B639-6C88F8E5FCD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8E9A-47F4-B639-6C88F8E5FCD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Лист4!$B$4:$B$16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Лист4!$D$4:$D$16</c:f>
              <c:numCache>
                <c:formatCode>0.0</c:formatCode>
                <c:ptCount val="13"/>
                <c:pt idx="0">
                  <c:v>8.6572087824926989</c:v>
                </c:pt>
                <c:pt idx="1">
                  <c:v>3.6052925694920147E-3</c:v>
                </c:pt>
                <c:pt idx="3">
                  <c:v>2.3941395969282908</c:v>
                </c:pt>
                <c:pt idx="4">
                  <c:v>8.4273713811875844E-2</c:v>
                </c:pt>
                <c:pt idx="5">
                  <c:v>14.631629231712154</c:v>
                </c:pt>
                <c:pt idx="6">
                  <c:v>23.515295453726072</c:v>
                </c:pt>
                <c:pt idx="7">
                  <c:v>3.1156487723978805</c:v>
                </c:pt>
                <c:pt idx="8">
                  <c:v>2.0401449327612937</c:v>
                </c:pt>
                <c:pt idx="9">
                  <c:v>40.665221545228405</c:v>
                </c:pt>
                <c:pt idx="10">
                  <c:v>4.8599343836752356</c:v>
                </c:pt>
                <c:pt idx="12" formatCode="General">
                  <c:v>44379.199999999997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E9A-47F4-B639-6C88F8E5FCD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i="1" baseline="0" dirty="0">
                <a:effectLst/>
              </a:rPr>
              <a:t>Структура расходов по функциональной классификации за  1 полугодие 20</a:t>
            </a:r>
            <a:r>
              <a:rPr lang="en-US" sz="2800" b="1" i="1" baseline="0" dirty="0">
                <a:effectLst/>
              </a:rPr>
              <a:t>22</a:t>
            </a:r>
            <a:r>
              <a:rPr lang="ru-RU" sz="2800" b="1" i="1" baseline="0" dirty="0">
                <a:effectLst/>
              </a:rPr>
              <a:t> года</a:t>
            </a:r>
            <a:endParaRPr lang="ru-RU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prstClr val="black">
                    <a:lumMod val="75000"/>
                    <a:lumOff val="25000"/>
                  </a:prstClr>
                </a:solidFill>
              </a:defRPr>
            </a:pPr>
            <a:endParaRPr lang="ru-RU" dirty="0"/>
          </a:p>
        </c:rich>
      </c:tx>
      <c:layout>
        <c:manualLayout>
          <c:xMode val="edge"/>
          <c:yMode val="edge"/>
          <c:x val="0.13146055547761523"/>
          <c:y val="1.40226438093892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200" b="1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3908634282390536"/>
          <c:w val="0.70631497149140765"/>
          <c:h val="0.8609135918063594"/>
        </c:manualLayout>
      </c:layout>
      <c:pie3DChart>
        <c:varyColors val="1"/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680943999964667E-2"/>
          <c:w val="0.68237408570618441"/>
          <c:h val="0.9631905600003534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9F0-40CE-9320-6D667434F6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B9F0-40CE-9320-6D667434F60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B9F0-40CE-9320-6D667434F6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B9F0-40CE-9320-6D667434F60A}"/>
              </c:ext>
            </c:extLst>
          </c:dPt>
          <c:dPt>
            <c:idx val="4"/>
            <c:bubble3D val="0"/>
            <c:explosion val="28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9F0-40CE-9320-6D667434F6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9F0-40CE-9320-6D667434F60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B9F0-40CE-9320-6D667434F60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9F0-40CE-9320-6D667434F60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B9F0-40CE-9320-6D667434F60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9F0-40CE-9320-6D667434F60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B9F0-40CE-9320-6D667434F60A}"/>
              </c:ext>
            </c:extLst>
          </c:dPt>
          <c:dLbls>
            <c:dLbl>
              <c:idx val="0"/>
              <c:layout>
                <c:manualLayout>
                  <c:x val="-5.9255357299602518E-2"/>
                  <c:y val="0.1113865799986308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3 842,0</a:t>
                    </a:r>
                    <a:r>
                      <a:rPr lang="en-US" baseline="0" dirty="0"/>
                      <a:t>;</a:t>
                    </a:r>
                  </a:p>
                  <a:p>
                    <a:r>
                      <a:rPr lang="en-US" dirty="0"/>
                      <a:t>8,7%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F0-40CE-9320-6D667434F60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1,6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F0-40CE-9320-6D667434F60A}"/>
                </c:ext>
              </c:extLst>
            </c:dLbl>
            <c:dLbl>
              <c:idx val="2"/>
              <c:layout>
                <c:manualLayout>
                  <c:x val="-6.9141876220638984E-2"/>
                  <c:y val="7.9274587656981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14,6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F0-40CE-9320-6D667434F60A}"/>
                </c:ext>
              </c:extLst>
            </c:dLbl>
            <c:dLbl>
              <c:idx val="3"/>
              <c:layout>
                <c:manualLayout>
                  <c:x val="-0.14831189626131286"/>
                  <c:y val="0.1938477306504077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1 062,5</a:t>
                    </a:r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2,4%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F0-40CE-9320-6D667434F60A}"/>
                </c:ext>
              </c:extLst>
            </c:dLbl>
            <c:dLbl>
              <c:idx val="4"/>
              <c:layout>
                <c:manualLayout>
                  <c:x val="-6.6611644809557544E-2"/>
                  <c:y val="5.496600336985106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37,4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F0-40CE-9320-6D667434F60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6 493,4</a:t>
                    </a:r>
                    <a:r>
                      <a:rPr lang="en-US" baseline="0"/>
                      <a:t>;</a:t>
                    </a:r>
                  </a:p>
                  <a:p>
                    <a:r>
                      <a:rPr lang="en-US"/>
                      <a:t>14,6%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F0-40CE-9320-6D667434F60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10 435,9</a:t>
                    </a:r>
                    <a:r>
                      <a:rPr lang="en-US" baseline="0"/>
                      <a:t>;</a:t>
                    </a:r>
                  </a:p>
                  <a:p>
                    <a:r>
                      <a:rPr lang="en-US" baseline="0"/>
                      <a:t>23,5%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F0-40CE-9320-6D667434F60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1 382,7</a:t>
                    </a:r>
                    <a:r>
                      <a:rPr lang="en-US" baseline="0"/>
                      <a:t>;</a:t>
                    </a:r>
                  </a:p>
                  <a:p>
                    <a:r>
                      <a:rPr lang="en-US"/>
                      <a:t>3,1%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9F0-40CE-9320-6D667434F60A}"/>
                </c:ext>
              </c:extLst>
            </c:dLbl>
            <c:dLbl>
              <c:idx val="8"/>
              <c:layout>
                <c:manualLayout>
                  <c:x val="2.1065477644734844E-2"/>
                  <c:y val="-0.1718677885517810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905,4</a:t>
                    </a:r>
                    <a:r>
                      <a:rPr lang="en-US" baseline="0" dirty="0"/>
                      <a:t>;</a:t>
                    </a:r>
                  </a:p>
                  <a:p>
                    <a:r>
                      <a:rPr lang="en-US" baseline="0" dirty="0"/>
                      <a:t>2,0%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F0-40CE-9320-6D667434F60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18 046,9</a:t>
                    </a:r>
                    <a:r>
                      <a:rPr lang="en-US" baseline="0"/>
                      <a:t>;</a:t>
                    </a:r>
                  </a:p>
                  <a:p>
                    <a:r>
                      <a:rPr lang="en-US"/>
                      <a:t>40,7%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F0-40CE-9320-6D667434F60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2 156,8</a:t>
                    </a:r>
                    <a:r>
                      <a:rPr lang="en-US" baseline="0"/>
                      <a:t>;</a:t>
                    </a:r>
                  </a:p>
                  <a:p>
                    <a:r>
                      <a:rPr lang="en-US"/>
                      <a:t>4,9%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F0-40CE-9320-6D667434F60A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Лист4!$C$4:$C$14</c:f>
              <c:numCache>
                <c:formatCode>#,##0.0</c:formatCode>
                <c:ptCount val="11"/>
                <c:pt idx="0">
                  <c:v>3842</c:v>
                </c:pt>
                <c:pt idx="1">
                  <c:v>1.6</c:v>
                </c:pt>
                <c:pt idx="2">
                  <c:v>14.6</c:v>
                </c:pt>
                <c:pt idx="3">
                  <c:v>1062.5</c:v>
                </c:pt>
                <c:pt idx="4">
                  <c:v>37.4</c:v>
                </c:pt>
                <c:pt idx="5">
                  <c:v>6493.4</c:v>
                </c:pt>
                <c:pt idx="6" formatCode="General">
                  <c:v>10435.9</c:v>
                </c:pt>
                <c:pt idx="7" formatCode="General">
                  <c:v>1382.7</c:v>
                </c:pt>
                <c:pt idx="8">
                  <c:v>905.4</c:v>
                </c:pt>
                <c:pt idx="9" formatCode="General">
                  <c:v>18046.900000000001</c:v>
                </c:pt>
                <c:pt idx="10" formatCode="General">
                  <c:v>2156.8000000000002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F0-40CE-9320-6D667434F60A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Лист4!$B$4:$B$14</c:f>
              <c:strCache>
                <c:ptCount val="11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Судебная власть, правоохранительная  деятельность и обеспечение безопасности</c:v>
                </c:pt>
                <c:pt idx="3">
                  <c:v>Национальная экономика</c:v>
                </c:pt>
                <c:pt idx="4">
                  <c:v>Охрана окружающей среды</c:v>
                </c:pt>
                <c:pt idx="5">
                  <c:v>Жилищно-коммунальные услуги и жилищное строительство</c:v>
                </c:pt>
                <c:pt idx="6">
                  <c:v>Здравоохранение</c:v>
                </c:pt>
                <c:pt idx="7">
                  <c:v>Культура и искусства, кинематография, средства массовой информации</c:v>
                </c:pt>
                <c:pt idx="8">
                  <c:v>Физическая культура и  спорт</c:v>
                </c:pt>
                <c:pt idx="9">
                  <c:v>Образование</c:v>
                </c:pt>
                <c:pt idx="10">
                  <c:v>Социальная политика</c:v>
                </c:pt>
              </c:strCache>
            </c:strRef>
          </c:cat>
          <c:val>
            <c:numRef>
              <c:f>Лист4!$D$4:$D$14</c:f>
              <c:numCache>
                <c:formatCode>0.0</c:formatCode>
                <c:ptCount val="11"/>
                <c:pt idx="0">
                  <c:v>8.6572087824926989</c:v>
                </c:pt>
                <c:pt idx="1">
                  <c:v>3.6052925694920147E-3</c:v>
                </c:pt>
                <c:pt idx="3">
                  <c:v>2.3941395969282908</c:v>
                </c:pt>
                <c:pt idx="4">
                  <c:v>8.4273713811875844E-2</c:v>
                </c:pt>
                <c:pt idx="5">
                  <c:v>14.631629231712154</c:v>
                </c:pt>
                <c:pt idx="6">
                  <c:v>23.515295453726072</c:v>
                </c:pt>
                <c:pt idx="7">
                  <c:v>3.1156487723978805</c:v>
                </c:pt>
                <c:pt idx="8">
                  <c:v>2.0401449327612937</c:v>
                </c:pt>
                <c:pt idx="9">
                  <c:v>40.665221545228405</c:v>
                </c:pt>
                <c:pt idx="10">
                  <c:v>4.8599343836752356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F0-40CE-9320-6D667434F60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088255132201091"/>
          <c:y val="0.11594904590814835"/>
          <c:w val="0.32784632767637778"/>
          <c:h val="0.8840509540918516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0.91132</cdr:x>
      <cdr:y>0.10671</cdr:y>
    </cdr:from>
    <cdr:to>
      <cdr:x>1</cdr:x>
      <cdr:y>0.15027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C15B3C7D-442F-4243-96CC-1CD8D365B67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432024" y="731837"/>
          <a:ext cx="820496" cy="298730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0.1035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77F3706B-7C1E-4011-AFBE-7F19721498A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15527858" cy="74987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0.91244</cdr:x>
      <cdr:y>0.08108</cdr:y>
    </cdr:from>
    <cdr:to>
      <cdr:x>1</cdr:x>
      <cdr:y>0.12464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id="{64075BA7-01E0-46FF-8DBB-1A2DC5DA0A1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9116344" y="587474"/>
          <a:ext cx="874837" cy="315611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96C65-67C7-433B-A8E5-48AE6DC004B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03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01.09.2022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1 полугодие 202</a:t>
            </a:r>
            <a:r>
              <a:rPr lang="en-US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2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0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187858" y="774143"/>
          <a:ext cx="8767067" cy="5636330"/>
        </p:xfrm>
        <a:graphic>
          <a:graphicData uri="http://schemas.openxmlformats.org/drawingml/2006/table">
            <a:tbl>
              <a:tblPr/>
              <a:tblGrid>
                <a:gridCol w="344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1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45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1 полугодие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выполнения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2021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6 754,1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22 726,2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22 740,5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26 935,3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12 785,0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12 787,3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4 353,0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2 861,0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151,9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6 752,3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3 092,7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3 093,6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2 809,0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1 233,6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1 237,5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2 857,5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1 256,0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1 256,2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предприним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299,1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произв.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1 450,0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673,9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117,2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165,0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4 043,6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2 672,9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2 707,4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1 945,8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20,4 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1 0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53,1 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101,0 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471,0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сдачи в аренду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116,2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797,7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399,0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25 447,8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50,1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115,7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556792"/>
          <a:ext cx="8291264" cy="4623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4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полугодие  2021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полугодие 2022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Отклонение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21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996,9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25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447,8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3 450,9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1 119,1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1 483,4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364,3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3 390,5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3 685,9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14,5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295,4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2 034,6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2 409,5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374,9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Предприятия, обслужив. СХ (ПМС,СХТ)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13,4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  <a:r>
                        <a:rPr lang="ru-RU" sz="1800" dirty="0"/>
                        <a:t> 4,7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6 923,3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8 444,4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33,2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1 521,1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247,2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216,7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-30,5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353,4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410,0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56,6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89,6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93,8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0,4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4,2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679,5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878,9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3,5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199,4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1 </a:t>
            </a:r>
            <a:r>
              <a:rPr lang="ru-RU" sz="3800" i="1" dirty="0"/>
              <a:t>полугодие 2022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48264" y="116632"/>
            <a:ext cx="2133600" cy="365125"/>
          </a:xfrm>
        </p:spPr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389063" y="2012950"/>
          <a:ext cx="6364287" cy="369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Worksheet" r:id="rId3" imgW="6819852" imgH="3962414" progId="Excel.Sheet.8">
                  <p:embed/>
                </p:oleObj>
              </mc:Choice>
              <mc:Fallback>
                <p:oleObj name="Worksheet" r:id="rId3" imgW="6819852" imgH="3962414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012950"/>
                        <a:ext cx="6364287" cy="3697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91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5" name="Объект 25"/>
          <p:cNvGraphicFramePr>
            <a:graphicFrameLocks/>
          </p:cNvGraphicFramePr>
          <p:nvPr>
            <p:extLst/>
          </p:nvPr>
        </p:nvGraphicFramePr>
        <p:xfrm>
          <a:off x="107504" y="404664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62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5D4DA15-86AD-4F90-9865-FC1FCB94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5E31F-6D4A-444B-82B9-7BAF0E993AF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485559"/>
              </p:ext>
            </p:extLst>
          </p:nvPr>
        </p:nvGraphicFramePr>
        <p:xfrm>
          <a:off x="0" y="1385887"/>
          <a:ext cx="9144000" cy="5335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92578E9-8427-437A-8951-DC39F9CACE2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664490" y="-4909"/>
          <a:ext cx="9865096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7176DAC-B3B2-42D6-9A06-C99C3F4831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913723"/>
              </p:ext>
            </p:extLst>
          </p:nvPr>
        </p:nvGraphicFramePr>
        <p:xfrm>
          <a:off x="-512090" y="147491"/>
          <a:ext cx="9865096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0330902"/>
              </p:ext>
            </p:extLst>
          </p:nvPr>
        </p:nvGraphicFramePr>
        <p:xfrm>
          <a:off x="-638176" y="-4909"/>
          <a:ext cx="9991181" cy="724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4371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1 полугодие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2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5496" y="620688"/>
          <a:ext cx="9108503" cy="6013541"/>
        </p:xfrm>
        <a:graphic>
          <a:graphicData uri="http://schemas.openxmlformats.org/drawingml/2006/table">
            <a:tbl>
              <a:tblPr/>
              <a:tblGrid>
                <a:gridCol w="1423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496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04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50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5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0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5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5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6085">
                  <a:extLst>
                    <a:ext uri="{9D8B030D-6E8A-4147-A177-3AD203B41FA5}">
                      <a16:colId xmlns:a16="http://schemas.microsoft.com/office/drawing/2014/main" val="3082122601"/>
                    </a:ext>
                  </a:extLst>
                </a:gridCol>
                <a:gridCol w="582945">
                  <a:extLst>
                    <a:ext uri="{9D8B030D-6E8A-4147-A177-3AD203B41FA5}">
                      <a16:colId xmlns:a16="http://schemas.microsoft.com/office/drawing/2014/main" val="1751591513"/>
                    </a:ext>
                  </a:extLst>
                </a:gridCol>
                <a:gridCol w="6992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95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66305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19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 ремонт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 связь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тек. рем-та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тек. рас-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услуг по тип. проект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тек.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сооруж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7,2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41,0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2,0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23,9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59,4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15,1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2,3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труду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РУП ЖКХ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42124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22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госорганов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5077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по 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в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Бюдж.</a:t>
                      </a:r>
                      <a:r>
                        <a:rPr lang="ru-RU" sz="15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ерв.ур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07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9,2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91,1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23,9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42,3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35,8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86,8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16,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64,0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12,1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2,</a:t>
                      </a:r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99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1,7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484,9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6" marR="9526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1 полугодие </a:t>
            </a:r>
            <a:r>
              <a:rPr lang="en-US" sz="2400" b="1" i="1" dirty="0"/>
              <a:t> </a:t>
            </a:r>
            <a:r>
              <a:rPr lang="ru-RU" sz="2400" b="1" i="1" dirty="0"/>
              <a:t>2</a:t>
            </a:r>
            <a:r>
              <a:rPr lang="en-US" sz="2400" b="1" i="1" dirty="0"/>
              <a:t>022</a:t>
            </a:r>
            <a:r>
              <a:rPr lang="ru-RU" sz="2400" b="1" i="1" dirty="0"/>
              <a:t> года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84784"/>
          <a:ext cx="8256586" cy="496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7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1 полугодия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полугодие 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плану 1 полугодия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1 полугодия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1полугодия 202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198,7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174,6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113,8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156,2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107,1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65,7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263,4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147,4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803,2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815,8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713,9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101,6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114,3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4314</TotalTime>
  <Words>872</Words>
  <Application>Microsoft Office PowerPoint</Application>
  <PresentationFormat>Экран (4:3)</PresentationFormat>
  <Paragraphs>429</Paragraphs>
  <Slides>9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1 полугодие 2022 года</vt:lpstr>
      <vt:lpstr>Информация о платежах в бюджет по категориям плательщиков</vt:lpstr>
      <vt:lpstr>Структура доходов районного бюджета за 1 полугодие 2022 года</vt:lpstr>
      <vt:lpstr>Презентация PowerPoint</vt:lpstr>
      <vt:lpstr>Презентация PowerPoint</vt:lpstr>
      <vt:lpstr>Кредиторская задолженность по средствам бюджета Новогрудского района за 1 полугодие 2022 года</vt:lpstr>
      <vt:lpstr> Сведения по внебюджетным средствам за 1 полугодие  2022 года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523</cp:revision>
  <cp:lastPrinted>2020-05-28T07:04:22Z</cp:lastPrinted>
  <dcterms:created xsi:type="dcterms:W3CDTF">2011-12-28T14:04:01Z</dcterms:created>
  <dcterms:modified xsi:type="dcterms:W3CDTF">2022-09-01T13:13:59Z</dcterms:modified>
</cp:coreProperties>
</file>