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6" r:id="rId3"/>
    <p:sldId id="257" r:id="rId4"/>
    <p:sldId id="264" r:id="rId5"/>
    <p:sldId id="267" r:id="rId6"/>
    <p:sldId id="271" r:id="rId7"/>
    <p:sldId id="283" r:id="rId8"/>
    <p:sldId id="284" r:id="rId9"/>
    <p:sldId id="275" r:id="rId10"/>
  </p:sldIdLst>
  <p:sldSz cx="9144000" cy="6858000" type="screen4x3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54" autoAdjust="0"/>
  </p:normalViewPr>
  <p:slideViewPr>
    <p:cSldViewPr>
      <p:cViewPr varScale="1">
        <p:scale>
          <a:sx n="111" d="100"/>
          <a:sy n="111" d="100"/>
        </p:scale>
        <p:origin x="13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расходов по экономической классификации за                                         9 месяцев 2022 года</a:t>
            </a:r>
            <a:endParaRPr lang="en-US" dirty="0"/>
          </a:p>
        </c:rich>
      </c:tx>
      <c:layout>
        <c:manualLayout>
          <c:xMode val="edge"/>
          <c:yMode val="edge"/>
          <c:x val="0.15261800087489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view3D>
      <c:rotX val="30"/>
      <c:rotY val="24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993875765529305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16-4F5E-9F38-EA0E26D86A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16-4F5E-9F38-EA0E26D86A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16-4F5E-9F38-EA0E26D86A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16-4F5E-9F38-EA0E26D86A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16-4F5E-9F38-EA0E26D86A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16-4F5E-9F38-EA0E26D86A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16-4F5E-9F38-EA0E26D86A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816-4F5E-9F38-EA0E26D86A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816-4F5E-9F38-EA0E26D86A81}"/>
              </c:ext>
            </c:extLst>
          </c:dPt>
          <c:dLbls>
            <c:dLbl>
              <c:idx val="0"/>
              <c:layout>
                <c:manualLayout>
                  <c:x val="0.23797375328083989"/>
                  <c:y val="0.145631233595800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39 677,0  тыс. руб.;</a:t>
                    </a:r>
                  </a:p>
                  <a:p>
                    <a:r>
                      <a:rPr lang="ru-RU" dirty="0"/>
                      <a:t>Заработная плата с начислениями;</a:t>
                    </a:r>
                  </a:p>
                  <a:p>
                    <a:r>
                      <a:rPr lang="ru-RU" dirty="0"/>
                      <a:t>60,8 %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16-4F5E-9F38-EA0E26D86A81}"/>
                </c:ext>
              </c:extLst>
            </c:dLbl>
            <c:dLbl>
              <c:idx val="1"/>
              <c:layout>
                <c:manualLayout>
                  <c:x val="-1.9444444444444545E-2"/>
                  <c:y val="-0.27785433070866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1 513,7 тыс. руб.;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2,3 %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816-4F5E-9F38-EA0E26D86A81}"/>
                </c:ext>
              </c:extLst>
            </c:dLbl>
            <c:dLbl>
              <c:idx val="2"/>
              <c:layout>
                <c:manualLayout>
                  <c:x val="-1.9444444444444344E-2"/>
                  <c:y val="7.407407407407407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4 685,5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7,2 %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816-4F5E-9F38-EA0E26D86A81}"/>
                </c:ext>
              </c:extLst>
            </c:dLbl>
            <c:dLbl>
              <c:idx val="3"/>
              <c:layout>
                <c:manualLayout>
                  <c:x val="7.291666666666656E-2"/>
                  <c:y val="4.2592592592592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</a:t>
                    </a:r>
                    <a:r>
                      <a:rPr lang="ru-RU" baseline="0" dirty="0"/>
                      <a:t> 485,6</a:t>
                    </a:r>
                    <a:r>
                      <a:rPr lang="ru-RU" dirty="0"/>
                      <a:t> тыс. руб.;</a:t>
                    </a:r>
                  </a:p>
                  <a:p>
                    <a:r>
                      <a:rPr lang="ru-RU" dirty="0"/>
                      <a:t>Субсидии;</a:t>
                    </a:r>
                  </a:p>
                  <a:p>
                    <a:r>
                      <a:rPr lang="ru-RU" dirty="0"/>
                      <a:t>9,9 %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816-4F5E-9F38-EA0E26D86A81}"/>
                </c:ext>
              </c:extLst>
            </c:dLbl>
            <c:dLbl>
              <c:idx val="4"/>
              <c:layout>
                <c:manualLayout>
                  <c:x val="0.1361111111111111"/>
                  <c:y val="2.547827354913833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2 846,5 тыс. руб.;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Трансферты населению;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4,4 %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2386"/>
                        <a:gd name="adj2" fmla="val -211066"/>
                      </a:avLst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C816-4F5E-9F38-EA0E26D86A81}"/>
                </c:ext>
              </c:extLst>
            </c:dLbl>
            <c:dLbl>
              <c:idx val="5"/>
              <c:layout>
                <c:manualLayout>
                  <c:x val="0.14583333333333329"/>
                  <c:y val="3.333333333333333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1 623,1 тыс. руб.;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Продукты питания;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2,5 %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5375"/>
                        <a:gd name="adj2" fmla="val -267660"/>
                      </a:avLst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B-C816-4F5E-9F38-EA0E26D86A81}"/>
                </c:ext>
              </c:extLst>
            </c:dLbl>
            <c:dLbl>
              <c:idx val="6"/>
              <c:layout>
                <c:manualLayout>
                  <c:x val="1.3888943569553806E-2"/>
                  <c:y val="-1.296303587051618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447,7 тыс. руб.;</a:t>
                    </a:r>
                  </a:p>
                  <a:p>
                    <a:pPr>
                      <a:defRPr/>
                    </a:pPr>
                    <a:r>
                      <a:rPr lang="ru-RU" dirty="0"/>
                      <a:t>Капитальные расходы;</a:t>
                    </a:r>
                  </a:p>
                  <a:p>
                    <a:pPr>
                      <a:defRPr/>
                    </a:pPr>
                    <a:r>
                      <a:rPr lang="ru-RU" dirty="0"/>
                      <a:t>0,7  %</a:t>
                    </a:r>
                  </a:p>
                </c:rich>
              </c:tx>
              <c:spPr>
                <a:xfrm>
                  <a:off x="1865891" y="5735787"/>
                  <a:ext cx="1444005" cy="879948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4699"/>
                        <a:gd name="adj2" fmla="val -15942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791841644794399"/>
                      <c:h val="0.1283098571011956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C816-4F5E-9F38-EA0E26D86A81}"/>
                </c:ext>
              </c:extLst>
            </c:dLbl>
            <c:dLbl>
              <c:idx val="7"/>
              <c:layout>
                <c:manualLayout>
                  <c:x val="4.1666666666666616E-2"/>
                  <c:y val="5.555555555555557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7 749,7 </a:t>
                    </a:r>
                    <a:r>
                      <a:rPr lang="ru-RU" baseline="0" dirty="0" err="1"/>
                      <a:t>тыс.руб</a:t>
                    </a:r>
                    <a:r>
                      <a:rPr lang="ru-RU" baseline="0" dirty="0"/>
                      <a:t>.;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Прочие расходы;</a:t>
                    </a:r>
                  </a:p>
                  <a:p>
                    <a:pPr>
                      <a:defRPr/>
                    </a:pPr>
                    <a:r>
                      <a:rPr lang="ru-RU" baseline="0" dirty="0"/>
                      <a:t>11,9 %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6047"/>
                        <a:gd name="adj2" fmla="val -263995"/>
                      </a:avLst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F-C816-4F5E-9F38-EA0E26D86A81}"/>
                </c:ext>
              </c:extLst>
            </c:dLbl>
            <c:dLbl>
              <c:idx val="8"/>
              <c:layout>
                <c:manualLayout>
                  <c:x val="8.3333333333333332E-3"/>
                  <c:y val="-0.308333333333333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192,7 тыс. руб.;</a:t>
                    </a:r>
                  </a:p>
                  <a:p>
                    <a:r>
                      <a:rPr lang="ru-RU" dirty="0"/>
                      <a:t>Обслуживание долга </a:t>
                    </a:r>
                    <a:r>
                      <a:rPr lang="ru-RU" baseline="0" dirty="0"/>
                      <a:t>;             0,3 %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C816-4F5E-9F38-EA0E26D86A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  <c:pt idx="8">
                  <c:v>Обслуживание долга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36784.5</c:v>
                </c:pt>
                <c:pt idx="1">
                  <c:v>1642.6</c:v>
                </c:pt>
                <c:pt idx="2">
                  <c:v>4791.3</c:v>
                </c:pt>
                <c:pt idx="3">
                  <c:v>4130.3</c:v>
                </c:pt>
                <c:pt idx="4">
                  <c:v>2379.3000000000002</c:v>
                </c:pt>
                <c:pt idx="5">
                  <c:v>1378.3</c:v>
                </c:pt>
                <c:pt idx="6">
                  <c:v>604.20000000000005</c:v>
                </c:pt>
                <c:pt idx="7">
                  <c:v>7158.2</c:v>
                </c:pt>
                <c:pt idx="8">
                  <c:v>286.2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16-4F5E-9F38-EA0E26D86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97144869086484E-2"/>
          <c:y val="6.8715990920715328E-2"/>
          <c:w val="0.53873743559832798"/>
          <c:h val="0.8066239622145133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  <c:extLst>
              <c:ext xmlns:c16="http://schemas.microsoft.com/office/drawing/2014/chart" uri="{C3380CC4-5D6E-409C-BE32-E72D297353CC}">
                <c16:uniqueId val="{00000001-B9BA-4ED2-8C12-A798A9916D07}"/>
              </c:ext>
            </c:extLst>
          </c:dPt>
          <c:dPt>
            <c:idx val="4"/>
            <c:bubble3D val="0"/>
            <c:explosion val="28"/>
            <c:extLst>
              <c:ext xmlns:c16="http://schemas.microsoft.com/office/drawing/2014/chart" uri="{C3380CC4-5D6E-409C-BE32-E72D297353CC}">
                <c16:uniqueId val="{00000003-B9BA-4ED2-8C12-A798A9916D0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4-B9BA-4ED2-8C12-A798A9916D0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5420.3</c:v>
                </c:pt>
                <c:pt idx="1">
                  <c:v>15.1</c:v>
                </c:pt>
                <c:pt idx="2">
                  <c:v>52.4</c:v>
                </c:pt>
                <c:pt idx="3">
                  <c:v>1385.7</c:v>
                </c:pt>
                <c:pt idx="4">
                  <c:v>56</c:v>
                </c:pt>
                <c:pt idx="5">
                  <c:v>7489</c:v>
                </c:pt>
                <c:pt idx="6">
                  <c:v>17168.8</c:v>
                </c:pt>
                <c:pt idx="7">
                  <c:v>1900.2</c:v>
                </c:pt>
                <c:pt idx="8">
                  <c:v>1228.9000000000001</c:v>
                </c:pt>
                <c:pt idx="9">
                  <c:v>21627.1</c:v>
                </c:pt>
                <c:pt idx="10">
                  <c:v>2811.4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BA-4ED2-8C12-A798A9916D07}"/>
            </c:ext>
          </c:extLst>
        </c:ser>
        <c:ser>
          <c:idx val="1"/>
          <c:order val="1"/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9.1628926766844341</c:v>
                </c:pt>
                <c:pt idx="1">
                  <c:v>2.5526203239292094E-2</c:v>
                </c:pt>
                <c:pt idx="2">
                  <c:v>2.5526203239292094E-2</c:v>
                </c:pt>
                <c:pt idx="3">
                  <c:v>2.3424940283898716</c:v>
                </c:pt>
                <c:pt idx="4">
                  <c:v>9.4666714000023661E-2</c:v>
                </c:pt>
                <c:pt idx="5">
                  <c:v>12.65998252046745</c:v>
                </c:pt>
                <c:pt idx="6">
                  <c:v>29.023462130778682</c:v>
                </c:pt>
                <c:pt idx="7">
                  <c:v>3.2122444632650891</c:v>
                </c:pt>
                <c:pt idx="8">
                  <c:v>2.077427229189805</c:v>
                </c:pt>
                <c:pt idx="9">
                  <c:v>36.560115899105568</c:v>
                </c:pt>
                <c:pt idx="10">
                  <c:v>4.7526071382083312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A-4ED2-8C12-A798A9916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937548060729701"/>
          <c:y val="4.9999449369528104E-2"/>
          <c:w val="0.32897484155943924"/>
          <c:h val="0.93729713855698094"/>
        </c:manualLayout>
      </c:layout>
      <c:overlay val="0"/>
      <c:txPr>
        <a:bodyPr/>
        <a:lstStyle/>
        <a:p>
          <a:pPr rtl="0">
            <a:defRPr sz="10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baseline="0" dirty="0">
                <a:effectLst/>
              </a:rPr>
              <a:t>Структура расходов по функциональной классификации за  </a:t>
            </a:r>
            <a:r>
              <a:rPr lang="en-US" sz="1800" b="1" i="1" baseline="0" dirty="0">
                <a:effectLst/>
              </a:rPr>
              <a:t>9 </a:t>
            </a:r>
            <a:r>
              <a:rPr lang="ru-RU" sz="1800" b="1" i="1" baseline="0" dirty="0">
                <a:effectLst/>
              </a:rPr>
              <a:t>месяцев 20</a:t>
            </a:r>
            <a:r>
              <a:rPr lang="en-US" sz="1800" b="1" i="1" baseline="0" dirty="0">
                <a:effectLst/>
              </a:rPr>
              <a:t>21</a:t>
            </a:r>
            <a:r>
              <a:rPr lang="ru-RU" sz="1800" b="1" i="1" baseline="0" dirty="0">
                <a:effectLst/>
              </a:rPr>
              <a:t> года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9807922598384E-2"/>
          <c:y val="5.8711547966212611E-3"/>
          <c:w val="0.73364650927531105"/>
          <c:h val="0.99412884520337874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4AC-40EA-B7FA-4CF7FEA41C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4AC-40EA-B7FA-4CF7FEA41C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4AC-40EA-B7FA-4CF7FEA41C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4AC-40EA-B7FA-4CF7FEA41C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4AC-40EA-B7FA-4CF7FEA41C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4AC-40EA-B7FA-4CF7FEA41CB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4AC-40EA-B7FA-4CF7FEA41CB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4AC-40EA-B7FA-4CF7FEA41CB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14AC-40EA-B7FA-4CF7FEA41CB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14AC-40EA-B7FA-4CF7FEA41CB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14AC-40EA-B7FA-4CF7FEA41CB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5 420,3</a:t>
                    </a:r>
                  </a:p>
                  <a:p>
                    <a:r>
                      <a:rPr lang="en-US"/>
                      <a:t>9,2%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4AC-40EA-B7FA-4CF7FEA41CB3}"/>
                </c:ext>
              </c:extLst>
            </c:dLbl>
            <c:dLbl>
              <c:idx val="1"/>
              <c:layout>
                <c:manualLayout>
                  <c:x val="-5.2158763234232505E-2"/>
                  <c:y val="-5.258492154288316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52,4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4AC-40EA-B7FA-4CF7FEA41CB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15,1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4AC-40EA-B7FA-4CF7FEA41CB3}"/>
                </c:ext>
              </c:extLst>
            </c:dLbl>
            <c:dLbl>
              <c:idx val="3"/>
              <c:layout>
                <c:manualLayout>
                  <c:x val="9.4038921288470606E-2"/>
                  <c:y val="1.35866463559132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1 385,7</a:t>
                    </a:r>
                  </a:p>
                  <a:p>
                    <a:r>
                      <a:rPr lang="en-US" dirty="0"/>
                      <a:t>2,3%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4AC-40EA-B7FA-4CF7FEA41CB3}"/>
                </c:ext>
              </c:extLst>
            </c:dLbl>
            <c:dLbl>
              <c:idx val="4"/>
              <c:layout>
                <c:manualLayout>
                  <c:x val="1.9075019562238078E-2"/>
                  <c:y val="7.385352104356088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56,0</a:t>
                    </a:r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14AC-40EA-B7FA-4CF7FEA41CB3}"/>
                </c:ext>
              </c:extLst>
            </c:dLbl>
            <c:dLbl>
              <c:idx val="5"/>
              <c:layout>
                <c:manualLayout>
                  <c:x val="-0.11564519720033029"/>
                  <c:y val="9.637560153492763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/>
                      <a:t>7 489,0</a:t>
                    </a:r>
                  </a:p>
                  <a:p>
                    <a:pPr>
                      <a:defRPr sz="1800"/>
                    </a:pPr>
                    <a:r>
                      <a:rPr lang="en-US" sz="1800" baseline="0" dirty="0"/>
                      <a:t>12,7%</a:t>
                    </a:r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B-14AC-40EA-B7FA-4CF7FEA41CB3}"/>
                </c:ext>
              </c:extLst>
            </c:dLbl>
            <c:dLbl>
              <c:idx val="6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17 168,8</a:t>
                    </a:r>
                  </a:p>
                  <a:p>
                    <a:pPr>
                      <a:defRPr sz="1800"/>
                    </a:pPr>
                    <a:r>
                      <a:rPr lang="en-US" sz="1800"/>
                      <a:t>29%</a:t>
                    </a:r>
                    <a:endParaRPr lang="en-US" sz="180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D-14AC-40EA-B7FA-4CF7FEA41CB3}"/>
                </c:ext>
              </c:extLst>
            </c:dLbl>
            <c:dLbl>
              <c:idx val="7"/>
              <c:layout>
                <c:manualLayout>
                  <c:x val="4.5333865800884492E-2"/>
                  <c:y val="4.526416194057959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1 900,2</a:t>
                    </a:r>
                  </a:p>
                  <a:p>
                    <a:pPr>
                      <a:defRPr sz="1800"/>
                    </a:pPr>
                    <a:r>
                      <a:rPr lang="en-US" sz="1800"/>
                      <a:t>3,2%</a:t>
                    </a:r>
                    <a:endParaRPr lang="en-US" sz="180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F-14AC-40EA-B7FA-4CF7FEA41CB3}"/>
                </c:ext>
              </c:extLst>
            </c:dLbl>
            <c:dLbl>
              <c:idx val="8"/>
              <c:layout>
                <c:manualLayout>
                  <c:x val="-2.5974491273728671E-2"/>
                  <c:y val="4.220029665624767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/>
                      <a:t>1 228,9</a:t>
                    </a:r>
                  </a:p>
                  <a:p>
                    <a:pPr>
                      <a:defRPr sz="1800"/>
                    </a:pPr>
                    <a:r>
                      <a:rPr lang="en-US" sz="1800" dirty="0"/>
                      <a:t>2,1%</a:t>
                    </a:r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1-14AC-40EA-B7FA-4CF7FEA41CB3}"/>
                </c:ext>
              </c:extLst>
            </c:dLbl>
            <c:dLbl>
              <c:idx val="9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21627,1</a:t>
                    </a:r>
                  </a:p>
                  <a:p>
                    <a:pPr>
                      <a:defRPr sz="1800"/>
                    </a:pPr>
                    <a:r>
                      <a:rPr lang="en-US" sz="1800"/>
                      <a:t>36,6%</a:t>
                    </a:r>
                    <a:endParaRPr lang="en-US" sz="1800" dirty="0"/>
                  </a:p>
                </c:rich>
              </c:tx>
              <c:spPr>
                <a:pattFill prst="pct75">
                  <a:fgClr>
                    <a:prstClr val="black">
                      <a:lumMod val="75000"/>
                      <a:lumOff val="25000"/>
                    </a:prstClr>
                  </a:fgClr>
                  <a:bgClr>
                    <a:prstClr val="black">
                      <a:lumMod val="65000"/>
                      <a:lumOff val="35000"/>
                    </a:prst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3-14AC-40EA-B7FA-4CF7FEA41CB3}"/>
                </c:ext>
              </c:extLst>
            </c:dLbl>
            <c:dLbl>
              <c:idx val="10"/>
              <c:layout>
                <c:manualLayout>
                  <c:x val="-0.10877063762088598"/>
                  <c:y val="4.17337952525339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en-US" baseline="0" dirty="0"/>
                      <a:t> 811,4</a:t>
                    </a:r>
                  </a:p>
                  <a:p>
                    <a:r>
                      <a:rPr lang="en-US" baseline="0" dirty="0"/>
                      <a:t>4,8%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4AC-40EA-B7FA-4CF7FEA41CB3}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9.1628926766844341</c:v>
                </c:pt>
                <c:pt idx="1">
                  <c:v>2.5526203239292094E-2</c:v>
                </c:pt>
                <c:pt idx="2">
                  <c:v>2.5526203239292094E-2</c:v>
                </c:pt>
                <c:pt idx="3">
                  <c:v>2.3424940283898716</c:v>
                </c:pt>
                <c:pt idx="4">
                  <c:v>9.4666714000023661E-2</c:v>
                </c:pt>
                <c:pt idx="5">
                  <c:v>12.65998252046745</c:v>
                </c:pt>
                <c:pt idx="6">
                  <c:v>29.023462130778682</c:v>
                </c:pt>
                <c:pt idx="7">
                  <c:v>3.2122444632650891</c:v>
                </c:pt>
                <c:pt idx="8">
                  <c:v>2.077427229189805</c:v>
                </c:pt>
                <c:pt idx="9">
                  <c:v>36.560115899105568</c:v>
                </c:pt>
                <c:pt idx="10">
                  <c:v>4.7526071382083312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4AC-40EA-B7FA-4CF7FEA41CB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059436780466291"/>
          <c:y val="0.15451119969117055"/>
          <c:w val="0.26117003800045824"/>
          <c:h val="0.8262076624097723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</a:t>
            </a:r>
            <a:r>
              <a:rPr lang="en-US" sz="2800" b="1" i="1" baseline="0" dirty="0">
                <a:effectLst/>
              </a:rPr>
              <a:t>9 </a:t>
            </a:r>
            <a:r>
              <a:rPr lang="ru-RU" sz="2800" b="1" i="1" baseline="0" dirty="0">
                <a:effectLst/>
              </a:rPr>
              <a:t>месяцев 20</a:t>
            </a:r>
            <a:r>
              <a:rPr lang="en-US" sz="2800" b="1" i="1" baseline="0">
                <a:effectLst/>
              </a:rPr>
              <a:t>22</a:t>
            </a:r>
            <a:r>
              <a:rPr lang="ru-RU" sz="2800" b="1" i="1" baseline="0">
                <a:effectLst/>
              </a:rPr>
              <a:t> </a:t>
            </a:r>
            <a:r>
              <a:rPr lang="ru-RU" sz="2800" b="1" i="1" baseline="0" dirty="0">
                <a:effectLst/>
              </a:rPr>
              <a:t>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10217756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60736739828716935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6BB-431D-8135-8F759BD95F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6BB-431D-8135-8F759BD95F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6BB-431D-8135-8F759BD95F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6BB-431D-8135-8F759BD95F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6BB-431D-8135-8F759BD95F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6BB-431D-8135-8F759BD95F5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6BB-431D-8135-8F759BD95F5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76BB-431D-8135-8F759BD95F5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76BB-431D-8135-8F759BD95F5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76BB-431D-8135-8F759BD95F5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76BB-431D-8135-8F759BD95F59}"/>
              </c:ext>
            </c:extLst>
          </c:dPt>
          <c:dLbls>
            <c:dLbl>
              <c:idx val="0"/>
              <c:layout>
                <c:manualLayout>
                  <c:x val="-8.662904808635917E-2"/>
                  <c:y val="-2.58308582430530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5 813,4</a:t>
                    </a:r>
                  </a:p>
                  <a:p>
                    <a:r>
                      <a:rPr lang="en-US" dirty="0"/>
                      <a:t>8,9%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6BB-431D-8135-8F759BD95F59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6BB-431D-8135-8F759BD95F59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2,7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6BB-431D-8135-8F759BD95F59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1 753,0</a:t>
                    </a:r>
                  </a:p>
                  <a:p>
                    <a:r>
                      <a:rPr lang="en-US" dirty="0"/>
                      <a:t>2,7%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6BB-431D-8135-8F759BD95F59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56,5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6BB-431D-8135-8F759BD95F59}"/>
                </c:ext>
              </c:extLst>
            </c:dLbl>
            <c:dLbl>
              <c:idx val="5"/>
              <c:layout>
                <c:manualLayout>
                  <c:x val="4.3398663283083963E-2"/>
                  <c:y val="2.55864720890160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10 507,2</a:t>
                    </a:r>
                  </a:p>
                  <a:p>
                    <a:r>
                      <a:rPr lang="en-US" baseline="0" dirty="0"/>
                      <a:t>16,1%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6BB-431D-8135-8F759BD95F59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16 085,4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24,7%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6BB-431D-8135-8F759BD95F59}"/>
                </c:ext>
              </c:extLst>
            </c:dLbl>
            <c:dLbl>
              <c:idx val="7"/>
              <c:layout>
                <c:manualLayout>
                  <c:x val="-1.4858330487261848E-2"/>
                  <c:y val="-1.73247303849616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2 129,4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3,3%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76BB-431D-8135-8F759BD95F59}"/>
                </c:ext>
              </c:extLst>
            </c:dLbl>
            <c:dLbl>
              <c:idx val="8"/>
              <c:layout>
                <c:manualLayout>
                  <c:x val="7.969720681500831E-3"/>
                  <c:y val="-7.83845258653435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1 362,7</a:t>
                    </a:r>
                  </a:p>
                  <a:p>
                    <a:r>
                      <a:rPr lang="en-US" dirty="0"/>
                      <a:t>2,1%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76BB-431D-8135-8F759BD95F59}"/>
                </c:ext>
              </c:extLst>
            </c:dLbl>
            <c:dLbl>
              <c:idx val="9"/>
              <c:layout>
                <c:manualLayout>
                  <c:x val="5.7998631724114076E-2"/>
                  <c:y val="3.3171410494518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23 829,8</a:t>
                    </a:r>
                    <a:endParaRPr lang="en-US" baseline="0" dirty="0"/>
                  </a:p>
                  <a:p>
                    <a:r>
                      <a:rPr lang="en-US" dirty="0"/>
                      <a:t>36,5%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3-76BB-431D-8135-8F759BD95F59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3 665</a:t>
                    </a:r>
                    <a:r>
                      <a:rPr lang="en-US" dirty="0"/>
                      <a:t>,9</a:t>
                    </a:r>
                  </a:p>
                  <a:p>
                    <a:r>
                      <a:rPr lang="en-US" dirty="0"/>
                      <a:t>5,6%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6BB-431D-8135-8F759BD95F5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5813.4</c:v>
                </c:pt>
                <c:pt idx="1">
                  <c:v>2.7</c:v>
                </c:pt>
                <c:pt idx="2">
                  <c:v>15.5</c:v>
                </c:pt>
                <c:pt idx="3">
                  <c:v>1753</c:v>
                </c:pt>
                <c:pt idx="4">
                  <c:v>56.5</c:v>
                </c:pt>
                <c:pt idx="5">
                  <c:v>10507.2</c:v>
                </c:pt>
                <c:pt idx="6" formatCode="General">
                  <c:v>16085.4</c:v>
                </c:pt>
                <c:pt idx="7" formatCode="General">
                  <c:v>2129.4</c:v>
                </c:pt>
                <c:pt idx="8">
                  <c:v>1362.7</c:v>
                </c:pt>
                <c:pt idx="9" formatCode="General">
                  <c:v>23829.8</c:v>
                </c:pt>
                <c:pt idx="10" formatCode="General">
                  <c:v>3665.9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6BB-431D-8135-8F759BD95F5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76BB-431D-8135-8F759BD95F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76BB-431D-8135-8F759BD95F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76BB-431D-8135-8F759BD95F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76BB-431D-8135-8F759BD95F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76BB-431D-8135-8F759BD95F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76BB-431D-8135-8F759BD95F5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4-76BB-431D-8135-8F759BD95F5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6-76BB-431D-8135-8F759BD95F5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76BB-431D-8135-8F759BD95F5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76BB-431D-8135-8F759BD95F5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76BB-431D-8135-8F759BD95F5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8.91331846093696</c:v>
                </c:pt>
                <c:pt idx="1">
                  <c:v>4.1397391964306252E-3</c:v>
                </c:pt>
                <c:pt idx="3">
                  <c:v>2.6877640042010689</c:v>
                </c:pt>
                <c:pt idx="4">
                  <c:v>8.6627875777159372E-2</c:v>
                </c:pt>
                <c:pt idx="5">
                  <c:v>16.11002506842069</c:v>
                </c:pt>
                <c:pt idx="6">
                  <c:v>24.662726248246361</c:v>
                </c:pt>
                <c:pt idx="7">
                  <c:v>3.2648743129182858</c:v>
                </c:pt>
                <c:pt idx="8">
                  <c:v>2.0893417048059306</c:v>
                </c:pt>
                <c:pt idx="9">
                  <c:v>36.536724853000926</c:v>
                </c:pt>
                <c:pt idx="10">
                  <c:v>5.6206925630351954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76BB-431D-8135-8F759BD95F5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85286603001126"/>
          <c:y val="0.13684560175643068"/>
          <c:w val="0.33077453493750891"/>
          <c:h val="0.857598841877929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01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506" y="0"/>
            <a:ext cx="293401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01.12.2022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3"/>
            <a:ext cx="293401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506" y="9408563"/>
            <a:ext cx="293401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01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506" y="0"/>
            <a:ext cx="293401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01.12.2022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594" y="4706661"/>
            <a:ext cx="5415913" cy="44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3"/>
            <a:ext cx="293401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506" y="9408563"/>
            <a:ext cx="293401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6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A223-678D-49D3-B5B7-9628FC67E07A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0037-890F-4FCA-A9A5-B15F78857AB9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141E-F821-4486-8BAE-B12559041E29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7D02-E615-4037-BCFF-37D6B36B44D7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0477-7E9C-4057-A84A-A2C536A2BF8C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8446-32FF-4F45-9E26-86D7AB2D1394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2ECC-1484-4267-A3A9-C05A255F0268}" type="datetime1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76A3-3E1B-4357-A231-A6E15F4AAAF1}" type="datetime1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449A-8443-49B5-BE2B-C8D0ACB101A5}" type="datetime1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5EAD-F06B-48C1-8D0E-BB2819A8D75D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B8D5-3003-4C4B-B9C4-E4F1A1759273}" type="datetime1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81A418-803F-415C-A1F7-FBA8F1920D32}" type="datetime1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836712"/>
            <a:ext cx="8001000" cy="5092583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9 месяцев 202</a:t>
            </a:r>
            <a:r>
              <a:rPr lang="en-US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2</a:t>
            </a: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года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4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549821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9 месяцев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/>
        </p:nvGraphicFramePr>
        <p:xfrm>
          <a:off x="116458" y="718939"/>
          <a:ext cx="8911083" cy="6268573"/>
        </p:xfrm>
        <a:graphic>
          <a:graphicData uri="http://schemas.openxmlformats.org/drawingml/2006/table">
            <a:tbl>
              <a:tblPr/>
              <a:tblGrid>
                <a:gridCol w="347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5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9 месяцев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7 713,1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36 009,1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37 009,7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26 935,3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19 369,3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19 981,4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5 512,0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5 512,0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888,1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6 752,3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4 881,1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4 881,1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2 809,0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1 957,4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1 959,5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2 657,5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1 853,7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1 853,8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предприним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1 160,3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1 160,3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9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4 094,2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3 212,9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3 270,4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1 945,8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1 401,7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1 417,7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72,9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471,0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436,5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7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5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120,1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73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  <a:p>
                      <a:endParaRPr lang="ru-RU" dirty="0"/>
                    </a:p>
                  </a:txBody>
                  <a:tcPr marL="4649" marR="4649" marT="46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807,3</a:t>
                      </a:r>
                    </a:p>
                  </a:txBody>
                  <a:tcPr marL="9527" marR="9527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222,0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40 280,1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77,7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119,0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91264" cy="46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9 месяцев  2021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9 месяцев 2022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33 845,6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40 280,1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6434,5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1 770,0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2 362,9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595,9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5 563,2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6 322,1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758,9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3 247,0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3 838,3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591,3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96</a:t>
                      </a:r>
                      <a:r>
                        <a:rPr lang="en-US" sz="1800" dirty="0"/>
                        <a:t>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113,6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</a:t>
                      </a:r>
                      <a:r>
                        <a:rPr lang="en-US" sz="1800" dirty="0"/>
                        <a:t>3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17,1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 </a:t>
                      </a:r>
                      <a:r>
                        <a:rPr lang="ru-RU" sz="1800" dirty="0"/>
                        <a:t>657,6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  <a:r>
                        <a:rPr lang="ru-RU" sz="1800" dirty="0"/>
                        <a:t>4</a:t>
                      </a:r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450,5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3792,9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388,1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379,3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-8,8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539,1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684,8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145,7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138,6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148,2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1 262,0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</a:t>
                      </a:r>
                      <a:r>
                        <a:rPr lang="ru-RU" sz="1800" dirty="0"/>
                        <a:t>425,9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</a:t>
                      </a:r>
                      <a:r>
                        <a:rPr lang="ru-RU" sz="1800" dirty="0"/>
                        <a:t>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163,9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9 </a:t>
            </a:r>
            <a:r>
              <a:rPr lang="ru-RU" sz="3800" i="1" dirty="0"/>
              <a:t>месяцев 2022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431925" y="2020888"/>
          <a:ext cx="6278563" cy="368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839022" imgH="4010011" progId="Excel.Sheet.8">
                  <p:embed/>
                </p:oleObj>
              </mc:Choice>
              <mc:Fallback>
                <p:oleObj name="Worksheet" r:id="rId2" imgW="6839022" imgH="4010011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2020888"/>
                        <a:ext cx="6278563" cy="368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9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25"/>
          <p:cNvGraphicFramePr>
            <a:graphicFrameLocks/>
          </p:cNvGraphicFramePr>
          <p:nvPr/>
        </p:nvGraphicFramePr>
        <p:xfrm>
          <a:off x="0" y="-27384"/>
          <a:ext cx="9144000" cy="700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2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28F6B-6645-4C20-8CDA-23894604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3326D2-2B6E-4923-B562-C69BD36B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6EC3A81-972C-4052-B0C0-50D5E565C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235330"/>
              </p:ext>
            </p:extLst>
          </p:nvPr>
        </p:nvGraphicFramePr>
        <p:xfrm>
          <a:off x="-108520" y="-387424"/>
          <a:ext cx="9252520" cy="724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6319512-9A16-42C3-A0F2-3AC18C209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016792"/>
              </p:ext>
            </p:extLst>
          </p:nvPr>
        </p:nvGraphicFramePr>
        <p:xfrm>
          <a:off x="-108520" y="-235024"/>
          <a:ext cx="9404920" cy="724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745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9 месяцев </a:t>
            </a:r>
            <a:r>
              <a:rPr lang="en-US" sz="2400" b="1" i="1" dirty="0"/>
              <a:t> </a:t>
            </a:r>
            <a:r>
              <a:rPr lang="ru-RU" sz="2400" b="1" i="1" dirty="0"/>
              <a:t>2</a:t>
            </a:r>
            <a:r>
              <a:rPr lang="en-US" sz="2400" b="1" i="1" dirty="0"/>
              <a:t>022</a:t>
            </a:r>
            <a:r>
              <a:rPr lang="ru-RU" sz="2400" b="1" i="1" dirty="0"/>
              <a:t> года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56586" cy="489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7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9 месяцев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9 месяцев 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9 месяцев 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плану 9 месяцев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9 месяцев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9 месяцев 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223,2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111,1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179,2 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31,6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148,8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463,1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463,1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399,0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108,7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1142,4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1155,2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1013,9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113,9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9 месяцев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5495" y="393816"/>
          <a:ext cx="8604448" cy="6347552"/>
        </p:xfrm>
        <a:graphic>
          <a:graphicData uri="http://schemas.openxmlformats.org/drawingml/2006/table">
            <a:tbl>
              <a:tblPr/>
              <a:tblGrid>
                <a:gridCol w="151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1166675623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1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57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06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7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 порт связь,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мягк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ремонта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тек.сод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типовое</a:t>
                      </a: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труду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деятельности юр. лиц в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первич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уровня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34386457"/>
                  </a:ext>
                </a:extLst>
              </a:tr>
              <a:tr h="364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155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925</Words>
  <Application>Microsoft Office PowerPoint</Application>
  <PresentationFormat>Экран (4:3)</PresentationFormat>
  <Paragraphs>436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 </vt:lpstr>
      <vt:lpstr>Доходы бюджета Новогрудского района  за 9 месяцев 2022 года</vt:lpstr>
      <vt:lpstr>Информация о платежах в бюджет по категориям плательщиков</vt:lpstr>
      <vt:lpstr>Структура доходов районного бюджета за 9 месяцев 2022 года</vt:lpstr>
      <vt:lpstr>Презентация PowerPoint</vt:lpstr>
      <vt:lpstr>Презентация PowerPoint</vt:lpstr>
      <vt:lpstr> Сведения по внебюджетным средствам за 9 месяцев  2022 года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  <vt:lpstr>Кредиторская задолженность по средствам бюджета Новогрудского района за 9 месяцев 2022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Ideol2</cp:lastModifiedBy>
  <cp:revision>552</cp:revision>
  <cp:lastPrinted>2022-11-23T13:38:23Z</cp:lastPrinted>
  <dcterms:created xsi:type="dcterms:W3CDTF">2011-12-28T14:04:01Z</dcterms:created>
  <dcterms:modified xsi:type="dcterms:W3CDTF">2022-12-01T12:09:29Z</dcterms:modified>
</cp:coreProperties>
</file>